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notesMasterIdLst>
    <p:notesMasterId r:id="rId22"/>
  </p:notesMasterIdLst>
  <p:sldIdLst>
    <p:sldId id="277" r:id="rId2"/>
    <p:sldId id="256" r:id="rId3"/>
    <p:sldId id="257" r:id="rId4"/>
    <p:sldId id="265" r:id="rId5"/>
    <p:sldId id="266" r:id="rId6"/>
    <p:sldId id="258" r:id="rId7"/>
    <p:sldId id="259" r:id="rId8"/>
    <p:sldId id="268" r:id="rId9"/>
    <p:sldId id="269" r:id="rId10"/>
    <p:sldId id="270" r:id="rId11"/>
    <p:sldId id="271" r:id="rId12"/>
    <p:sldId id="272" r:id="rId13"/>
    <p:sldId id="260" r:id="rId14"/>
    <p:sldId id="274" r:id="rId15"/>
    <p:sldId id="275" r:id="rId16"/>
    <p:sldId id="276" r:id="rId17"/>
    <p:sldId id="261" r:id="rId18"/>
    <p:sldId id="262" r:id="rId19"/>
    <p:sldId id="263" r:id="rId20"/>
    <p:sldId id="279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059" autoAdjust="0"/>
    <p:restoredTop sz="94610"/>
  </p:normalViewPr>
  <p:slideViewPr>
    <p:cSldViewPr snapToGrid="0" snapToObjects="1">
      <p:cViewPr varScale="1">
        <p:scale>
          <a:sx n="153" d="100"/>
          <a:sy n="153" d="100"/>
        </p:scale>
        <p:origin x="9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5735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674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966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B1E3C8F9-C4B1-44FF-99D8-80E0D9DDD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508" y="0"/>
            <a:ext cx="47769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875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38570" y="-149630"/>
            <a:ext cx="12191695" cy="6858000"/>
          </a:xfrm>
          <a:prstGeom prst="rect">
            <a:avLst/>
          </a:prstGeom>
          <a:solidFill>
            <a:srgbClr val="F6FAFD"/>
          </a:solidFill>
          <a:ln w="12700">
            <a:solidFill>
              <a:srgbClr val="F6FAF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A3A3"/>
          </a:solidFill>
          <a:ln w="12700">
            <a:solidFill>
              <a:srgbClr val="1FA3A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-78971" y="228143"/>
            <a:ext cx="112014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מועד א׳ 2026 — 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02920" y="987552"/>
            <a:ext cx="2084832" cy="310896"/>
          </a:xfrm>
          <a:prstGeom prst="rect">
            <a:avLst/>
          </a:prstGeom>
          <a:solidFill>
            <a:srgbClr val="D9304F"/>
          </a:solidFill>
          <a:ln w="12700">
            <a:solidFill>
              <a:srgbClr val="D9304F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הבנת השאלה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2743200" y="987552"/>
            <a:ext cx="2084832" cy="310896"/>
          </a:xfrm>
          <a:prstGeom prst="rect">
            <a:avLst/>
          </a:prstGeom>
          <a:solidFill>
            <a:srgbClr val="1D73B7"/>
          </a:solidFill>
          <a:ln w="12700">
            <a:solidFill>
              <a:srgbClr val="1D73B7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מבנה מתמטי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983480" y="987552"/>
            <a:ext cx="2084832" cy="310896"/>
          </a:xfrm>
          <a:prstGeom prst="rect">
            <a:avLst/>
          </a:prstGeom>
          <a:solidFill>
            <a:srgbClr val="18804D"/>
          </a:solidFill>
          <a:ln w="12700">
            <a:solidFill>
              <a:srgbClr val="18804D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קיצור אפשרי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223760" y="987552"/>
            <a:ext cx="2084832" cy="310896"/>
          </a:xfrm>
          <a:prstGeom prst="rect">
            <a:avLst/>
          </a:prstGeom>
          <a:solidFill>
            <a:srgbClr val="6C45B8"/>
          </a:solidFill>
          <a:ln w="12700">
            <a:solidFill>
              <a:srgbClr val="6C45B8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ייצוג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464040" y="987552"/>
            <a:ext cx="2084832" cy="310896"/>
          </a:xfrm>
          <a:prstGeom prst="rect">
            <a:avLst/>
          </a:prstGeom>
          <a:solidFill>
            <a:srgbClr val="DDE7EF"/>
          </a:solidFill>
          <a:ln w="12700">
            <a:solidFill>
              <a:srgbClr val="DDE7EF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ברנולי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9189720" y="1325880"/>
            <a:ext cx="2240280" cy="411480"/>
          </a:xfrm>
          <a:prstGeom prst="rect">
            <a:avLst/>
          </a:prstGeom>
          <a:solidFill>
            <a:srgbClr val="123B61"/>
          </a:solidFill>
          <a:ln w="12700">
            <a:solidFill>
              <a:srgbClr val="123B6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סימון נקי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56175" y="4074994"/>
            <a:ext cx="4409325" cy="6112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t">
            <a:normAutofit/>
          </a:bodyPr>
          <a:lstStyle/>
          <a:p>
            <a:pPr marL="0" indent="0" algn="r" rtl="1">
              <a:buNone/>
            </a:pPr>
            <a:r>
              <a:rPr lang="en-US" sz="125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שק א׳: 4 רכים, 6 קשים מתוך 10</a:t>
            </a:r>
            <a:endParaRPr lang="en-US" sz="1250" dirty="0"/>
          </a:p>
          <a:p>
            <a:pPr marL="0" indent="0" algn="r" rtl="1">
              <a:buNone/>
            </a:pPr>
            <a:r>
              <a:rPr lang="en-US" sz="125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שק ב׳: אחרי סעיף א׳ — 6 רכים, 6 קשים מתוך 12</a:t>
            </a:r>
            <a:endParaRPr lang="en-US" sz="1250" dirty="0"/>
          </a:p>
          <a:p>
            <a:pPr marL="0" indent="0" algn="r" rtl="1">
              <a:buNone/>
            </a:pPr>
            <a:r>
              <a:rPr lang="en-US" sz="125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בכל הוצאה הכדור מוחזר, לכן באותו שק ההסתברויות נשארות קבועות.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7317849" y="5010912"/>
            <a:ext cx="3794760" cy="822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t">
            <a:normAutofit/>
          </a:bodyPr>
          <a:lstStyle/>
          <a:p>
            <a:pPr marL="0" indent="0" algn="r" rtl="1">
              <a:buNone/>
            </a:pPr>
            <a:r>
              <a:rPr lang="en-US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לאורך מסלול כופלים.</a:t>
            </a:r>
            <a:endParaRPr lang="en-US" sz="1300" dirty="0"/>
          </a:p>
          <a:p>
            <a:pPr marL="0" indent="0" algn="r" rtl="1">
              <a:buNone/>
            </a:pPr>
            <a:r>
              <a:rPr lang="en-US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בין מסלולים זרים מחברים.</a:t>
            </a:r>
            <a:endParaRPr lang="en-US" sz="1300" dirty="0"/>
          </a:p>
          <a:p>
            <a:pPr marL="0" indent="0" algn="r" rtl="1">
              <a:buNone/>
            </a:pPr>
            <a:r>
              <a:rPr lang="en-US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העץ הוא ייצוג — לא נוסחה חדשה.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 flipH="1">
            <a:off x="1941022" y="1778325"/>
            <a:ext cx="2037532" cy="455553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710739" y="1825600"/>
            <a:ext cx="457200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978554" y="1778325"/>
            <a:ext cx="2080077" cy="455554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16602" y="1825600"/>
            <a:ext cx="457200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 flipH="1">
            <a:off x="1296802" y="2594884"/>
            <a:ext cx="550103" cy="627461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63574" y="2749601"/>
            <a:ext cx="438912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1846905" y="2594884"/>
            <a:ext cx="816559" cy="670438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980133" y="2749601"/>
            <a:ext cx="438912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 flipH="1">
            <a:off x="5130880" y="2594884"/>
            <a:ext cx="607712" cy="627461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375300" y="2749601"/>
            <a:ext cx="438912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058632" y="2594884"/>
            <a:ext cx="816559" cy="670438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191860" y="2749601"/>
            <a:ext cx="438912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 flipH="1">
            <a:off x="411480" y="3584764"/>
            <a:ext cx="357015" cy="636107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56764" y="4253789"/>
            <a:ext cx="550103" cy="275052"/>
          </a:xfrm>
          <a:prstGeom prst="rect">
            <a:avLst/>
          </a:prstGeom>
          <a:solidFill>
            <a:srgbClr val="FFFFFF"/>
          </a:solidFill>
          <a:ln w="12700">
            <a:solidFill>
              <a:srgbClr val="1FA3A3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רך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1030346" y="3626328"/>
            <a:ext cx="326624" cy="627461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081918" y="4253789"/>
            <a:ext cx="550103" cy="275052"/>
          </a:xfrm>
          <a:prstGeom prst="rect">
            <a:avLst/>
          </a:prstGeom>
          <a:solidFill>
            <a:srgbClr val="FFFFFF"/>
          </a:solidFill>
          <a:ln w="12700">
            <a:solidFill>
              <a:srgbClr val="1FA3A3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קשה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 flipH="1">
            <a:off x="2080808" y="3626327"/>
            <a:ext cx="304179" cy="627462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889882" y="4253789"/>
            <a:ext cx="550103" cy="275052"/>
          </a:xfrm>
          <a:prstGeom prst="rect">
            <a:avLst/>
          </a:prstGeom>
          <a:solidFill>
            <a:srgbClr val="FFFFFF"/>
          </a:solidFill>
          <a:ln w="12700">
            <a:solidFill>
              <a:srgbClr val="1FA3A3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רך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2663464" y="3626328"/>
            <a:ext cx="326624" cy="627461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715036" y="4253789"/>
            <a:ext cx="550103" cy="275052"/>
          </a:xfrm>
          <a:prstGeom prst="rect">
            <a:avLst/>
          </a:prstGeom>
          <a:solidFill>
            <a:srgbClr val="FFFFFF"/>
          </a:solidFill>
          <a:ln w="12700">
            <a:solidFill>
              <a:srgbClr val="1FA3A3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קשה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 flipH="1">
            <a:off x="4816602" y="3626329"/>
            <a:ext cx="425470" cy="627460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468490" y="4253789"/>
            <a:ext cx="550103" cy="275052"/>
          </a:xfrm>
          <a:prstGeom prst="rect">
            <a:avLst/>
          </a:prstGeom>
          <a:solidFill>
            <a:srgbClr val="FFFFFF"/>
          </a:solidFill>
          <a:ln w="12700">
            <a:solidFill>
              <a:srgbClr val="1D73B7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רך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5242072" y="3626328"/>
            <a:ext cx="326624" cy="627461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293644" y="4253789"/>
            <a:ext cx="550103" cy="275052"/>
          </a:xfrm>
          <a:prstGeom prst="rect">
            <a:avLst/>
          </a:prstGeom>
          <a:solidFill>
            <a:srgbClr val="FFFFFF"/>
          </a:solidFill>
          <a:ln w="12700">
            <a:solidFill>
              <a:srgbClr val="1D73B7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קשה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 flipH="1">
            <a:off x="6237305" y="3626327"/>
            <a:ext cx="310697" cy="627462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101608" y="4253789"/>
            <a:ext cx="550103" cy="275052"/>
          </a:xfrm>
          <a:prstGeom prst="rect">
            <a:avLst/>
          </a:prstGeom>
          <a:solidFill>
            <a:srgbClr val="FFFFFF"/>
          </a:solidFill>
          <a:ln w="12700">
            <a:solidFill>
              <a:srgbClr val="1D73B7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רך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6875191" y="3626328"/>
            <a:ext cx="326624" cy="627461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926763" y="4253789"/>
            <a:ext cx="550103" cy="275052"/>
          </a:xfrm>
          <a:prstGeom prst="rect">
            <a:avLst/>
          </a:prstGeom>
          <a:solidFill>
            <a:srgbClr val="FFFFFF"/>
          </a:solidFill>
          <a:ln w="12700">
            <a:solidFill>
              <a:srgbClr val="1D73B7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קשה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3591763" y="1417320"/>
            <a:ext cx="773582" cy="361005"/>
          </a:xfrm>
          <a:prstGeom prst="rect">
            <a:avLst/>
          </a:prstGeom>
          <a:solidFill>
            <a:srgbClr val="123B61"/>
          </a:solidFill>
          <a:ln w="12700">
            <a:solidFill>
              <a:srgbClr val="123B61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he-IL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בחירת שק באקראי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1485900" y="2233879"/>
            <a:ext cx="739201" cy="361005"/>
          </a:xfrm>
          <a:prstGeom prst="rect">
            <a:avLst/>
          </a:prstGeom>
          <a:solidFill>
            <a:srgbClr val="1FA3A3"/>
          </a:solidFill>
          <a:ln w="12700">
            <a:solidFill>
              <a:srgbClr val="1FA3A3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שק ב׳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5697626" y="2233879"/>
            <a:ext cx="739201" cy="361005"/>
          </a:xfrm>
          <a:prstGeom prst="rect">
            <a:avLst/>
          </a:prstGeom>
          <a:solidFill>
            <a:srgbClr val="1D73B7"/>
          </a:solidFill>
          <a:ln w="12700">
            <a:solidFill>
              <a:srgbClr val="1D73B7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שק א׳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669341" y="3265322"/>
            <a:ext cx="722010" cy="361005"/>
          </a:xfrm>
          <a:prstGeom prst="rect">
            <a:avLst/>
          </a:prstGeom>
          <a:solidFill>
            <a:srgbClr val="FFFFFF"/>
          </a:solidFill>
          <a:ln w="12700">
            <a:solidFill>
              <a:srgbClr val="1FA3A3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רך</a:t>
            </a:r>
            <a:endParaRPr lang="en-US" sz="1050" dirty="0"/>
          </a:p>
        </p:txBody>
      </p:sp>
      <p:sp>
        <p:nvSpPr>
          <p:cNvPr id="47" name="Text 45"/>
          <p:cNvSpPr/>
          <p:nvPr/>
        </p:nvSpPr>
        <p:spPr>
          <a:xfrm>
            <a:off x="2302459" y="3265322"/>
            <a:ext cx="722010" cy="361005"/>
          </a:xfrm>
          <a:prstGeom prst="rect">
            <a:avLst/>
          </a:prstGeom>
          <a:solidFill>
            <a:srgbClr val="FFFFFF"/>
          </a:solidFill>
          <a:ln w="12700">
            <a:solidFill>
              <a:srgbClr val="1FA3A3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קשה</a:t>
            </a:r>
            <a:endParaRPr lang="en-US" sz="1050" dirty="0"/>
          </a:p>
        </p:txBody>
      </p:sp>
      <p:sp>
        <p:nvSpPr>
          <p:cNvPr id="48" name="Text 46"/>
          <p:cNvSpPr/>
          <p:nvPr/>
        </p:nvSpPr>
        <p:spPr>
          <a:xfrm>
            <a:off x="4881067" y="3265322"/>
            <a:ext cx="722010" cy="361005"/>
          </a:xfrm>
          <a:prstGeom prst="rect">
            <a:avLst/>
          </a:prstGeom>
          <a:solidFill>
            <a:srgbClr val="FFFFFF"/>
          </a:solidFill>
          <a:ln w="12700">
            <a:solidFill>
              <a:srgbClr val="1D73B7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רך</a:t>
            </a:r>
            <a:endParaRPr lang="en-US" sz="1050" dirty="0"/>
          </a:p>
        </p:txBody>
      </p:sp>
      <p:sp>
        <p:nvSpPr>
          <p:cNvPr id="49" name="Text 47"/>
          <p:cNvSpPr/>
          <p:nvPr/>
        </p:nvSpPr>
        <p:spPr>
          <a:xfrm>
            <a:off x="6514186" y="3265322"/>
            <a:ext cx="722010" cy="361005"/>
          </a:xfrm>
          <a:prstGeom prst="rect">
            <a:avLst/>
          </a:prstGeom>
          <a:solidFill>
            <a:srgbClr val="FFFFFF"/>
          </a:solidFill>
          <a:ln w="12700">
            <a:solidFill>
              <a:srgbClr val="1D73B7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קשה</a:t>
            </a:r>
            <a:endParaRPr lang="en-US" sz="1050" dirty="0"/>
          </a:p>
        </p:txBody>
      </p:sp>
      <p:sp>
        <p:nvSpPr>
          <p:cNvPr id="50" name="Text 48"/>
          <p:cNvSpPr/>
          <p:nvPr/>
        </p:nvSpPr>
        <p:spPr>
          <a:xfrm>
            <a:off x="640080" y="6144768"/>
            <a:ext cx="10881360" cy="347472"/>
          </a:xfrm>
          <a:prstGeom prst="rect">
            <a:avLst/>
          </a:prstGeom>
          <a:solidFill>
            <a:srgbClr val="EAF5FF"/>
          </a:solidFill>
          <a:ln w="12700">
            <a:solidFill>
              <a:srgbClr val="1D73B7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3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מסלולי “אותו סוג” בסעיף ב׳: רך־רך או קשה־קשה בכל אחד מן השקים.</a:t>
            </a:r>
            <a:endParaRPr lang="en-US" sz="1300" dirty="0"/>
          </a:p>
        </p:txBody>
      </p:sp>
      <p:sp>
        <p:nvSpPr>
          <p:cNvPr id="51" name="Text 49"/>
          <p:cNvSpPr/>
          <p:nvPr/>
        </p:nvSpPr>
        <p:spPr>
          <a:xfrm>
            <a:off x="201168" y="6510528"/>
            <a:ext cx="228600" cy="1463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 rtl="1">
              <a:buNone/>
            </a:pPr>
            <a:r>
              <a:rPr lang="en-US" sz="750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750" dirty="0"/>
          </a:p>
        </p:txBody>
      </p:sp>
      <p:pic>
        <p:nvPicPr>
          <p:cNvPr id="52" name="תמונה 51">
            <a:extLst>
              <a:ext uri="{FF2B5EF4-FFF2-40B4-BE49-F238E27FC236}">
                <a16:creationId xmlns:a16="http://schemas.microsoft.com/office/drawing/2014/main" id="{3DEEFEC7-478D-4E56-9DDD-5BD5996B8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084" y="1961119"/>
            <a:ext cx="4319312" cy="12614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83128"/>
            <a:ext cx="12191695" cy="6858000"/>
          </a:xfrm>
          <a:prstGeom prst="rect">
            <a:avLst/>
          </a:prstGeom>
          <a:solidFill>
            <a:srgbClr val="F6FAFD"/>
          </a:solidFill>
          <a:ln w="12700">
            <a:solidFill>
              <a:srgbClr val="F6FAF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L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A3A3"/>
          </a:solidFill>
          <a:ln w="12700">
            <a:solidFill>
              <a:srgbClr val="1FA3A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987552"/>
            <a:ext cx="2084832" cy="310896"/>
          </a:xfrm>
          <a:prstGeom prst="rect">
            <a:avLst/>
          </a:prstGeom>
          <a:solidFill>
            <a:srgbClr val="D9304F"/>
          </a:solidFill>
          <a:ln w="12700">
            <a:solidFill>
              <a:srgbClr val="D9304F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הבנת השאלה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2743200" y="987552"/>
            <a:ext cx="2084832" cy="310896"/>
          </a:xfrm>
          <a:prstGeom prst="rect">
            <a:avLst/>
          </a:prstGeom>
          <a:solidFill>
            <a:srgbClr val="1D73B7"/>
          </a:solidFill>
          <a:ln w="12700">
            <a:solidFill>
              <a:srgbClr val="1D73B7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מבנה מתמטי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983480" y="987552"/>
            <a:ext cx="2084832" cy="310896"/>
          </a:xfrm>
          <a:prstGeom prst="rect">
            <a:avLst/>
          </a:prstGeom>
          <a:solidFill>
            <a:srgbClr val="18804D"/>
          </a:solidFill>
          <a:ln w="12700">
            <a:solidFill>
              <a:srgbClr val="18804D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קיצור אפשרי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223760" y="987552"/>
            <a:ext cx="2084832" cy="310896"/>
          </a:xfrm>
          <a:prstGeom prst="rect">
            <a:avLst/>
          </a:prstGeom>
          <a:solidFill>
            <a:srgbClr val="6C45B8"/>
          </a:solidFill>
          <a:ln w="12700">
            <a:solidFill>
              <a:srgbClr val="6C45B8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ייצוג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464040" y="987552"/>
            <a:ext cx="2084832" cy="310896"/>
          </a:xfrm>
          <a:prstGeom prst="rect">
            <a:avLst/>
          </a:prstGeom>
          <a:solidFill>
            <a:srgbClr val="DDE7EF"/>
          </a:solidFill>
          <a:ln w="12700">
            <a:solidFill>
              <a:srgbClr val="DDE7EF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ברנולי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543800" y="1298448"/>
            <a:ext cx="4023360" cy="384048"/>
          </a:xfrm>
          <a:prstGeom prst="rect">
            <a:avLst/>
          </a:prstGeom>
          <a:solidFill>
            <a:srgbClr val="1D73B7"/>
          </a:solidFill>
          <a:ln w="12700">
            <a:solidFill>
              <a:srgbClr val="1D73B7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סעיף א׳ — מציאת x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543800" y="1783080"/>
            <a:ext cx="4023360" cy="822960"/>
          </a:xfrm>
          <a:prstGeom prst="rect">
            <a:avLst/>
          </a:prstGeom>
          <a:solidFill>
            <a:srgbClr val="FFFFFF"/>
          </a:solidFill>
          <a:ln w="15240">
            <a:solidFill>
              <a:srgbClr val="D9304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11237976" y="1856232"/>
            <a:ext cx="256032" cy="256032"/>
          </a:xfrm>
          <a:prstGeom prst="ellipse">
            <a:avLst/>
          </a:prstGeom>
          <a:solidFill>
            <a:srgbClr val="D9304F"/>
          </a:solidFill>
          <a:ln w="12700">
            <a:solidFill>
              <a:srgbClr val="D9304F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251692" y="1869948"/>
            <a:ext cx="228600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680960" y="1847088"/>
            <a:ext cx="3493008" cy="20116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r" rtl="1">
              <a:buNone/>
            </a:pPr>
            <a:r>
              <a:rPr lang="en-US" sz="1200" b="1" dirty="0">
                <a:solidFill>
                  <a:srgbClr val="D930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הבנה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680960" y="2130552"/>
            <a:ext cx="37490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27" tIns="127" rIns="127" bIns="127" rtlCol="0" anchor="t">
            <a:normAutofit/>
          </a:bodyPr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נתון: ההסתברות לשני כדורים רכים היא 41/200. מבוקש: מספר הכדורים הרכים בשק ב׳.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7543800" y="2761488"/>
            <a:ext cx="4023360" cy="786384"/>
          </a:xfrm>
          <a:prstGeom prst="rect">
            <a:avLst/>
          </a:prstGeom>
          <a:solidFill>
            <a:srgbClr val="FFFFFF"/>
          </a:solidFill>
          <a:ln w="15240">
            <a:solidFill>
              <a:srgbClr val="1D73B7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11237976" y="2834640"/>
            <a:ext cx="256032" cy="256032"/>
          </a:xfrm>
          <a:prstGeom prst="ellipse">
            <a:avLst/>
          </a:prstGeom>
          <a:solidFill>
            <a:srgbClr val="1D73B7"/>
          </a:solidFill>
          <a:ln w="12700">
            <a:solidFill>
              <a:srgbClr val="1D73B7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1251692" y="2848356"/>
            <a:ext cx="228600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680960" y="2825496"/>
            <a:ext cx="3493008" cy="20116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r" rtl="1">
              <a:buNone/>
            </a:pPr>
            <a:r>
              <a:rPr lang="en-US" sz="1200" b="1" dirty="0">
                <a:solidFill>
                  <a:srgbClr val="1D73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מבנה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7680960" y="3108960"/>
            <a:ext cx="3749040" cy="3749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27" tIns="127" rIns="127" bIns="127" rtlCol="0" anchor="t">
            <a:normAutofit/>
          </a:bodyPr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שני רכים מתקבלים בשני מסלולים זרים: דרך שק א׳ או דרך שק ב׳.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543800" y="3703320"/>
            <a:ext cx="4023360" cy="786384"/>
          </a:xfrm>
          <a:prstGeom prst="rect">
            <a:avLst/>
          </a:prstGeom>
          <a:solidFill>
            <a:srgbClr val="FFFFFF"/>
          </a:solidFill>
          <a:ln w="15240">
            <a:solidFill>
              <a:srgbClr val="6C45B8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11237976" y="3776472"/>
            <a:ext cx="256032" cy="256032"/>
          </a:xfrm>
          <a:prstGeom prst="ellipse">
            <a:avLst/>
          </a:prstGeom>
          <a:solidFill>
            <a:srgbClr val="6C45B8"/>
          </a:solidFill>
          <a:ln w="12700">
            <a:solidFill>
              <a:srgbClr val="6C45B8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1251692" y="3790188"/>
            <a:ext cx="228600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7680960" y="3767328"/>
            <a:ext cx="3493008" cy="20116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r" rtl="1">
              <a:buNone/>
            </a:pPr>
            <a:r>
              <a:rPr lang="en-US" sz="1200" b="1" dirty="0">
                <a:solidFill>
                  <a:srgbClr val="6C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ייצוג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680960" y="4050792"/>
            <a:ext cx="3749040" cy="3749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127" tIns="127" rIns="127" bIns="127" rtlCol="0" anchor="t">
            <a:normAutofit/>
          </a:bodyPr>
          <a:lstStyle/>
          <a:p>
            <a:pPr marL="0" indent="0" algn="r" rtl="1">
              <a:buNone/>
            </a:pPr>
            <a:r>
              <a:rPr lang="en-US" sz="105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עץ מתאים כי הנתונים בנויים בשלבים: שק, הוצאה ראשונה, הוצאה שנייה.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594360" y="1298448"/>
            <a:ext cx="6492240" cy="384048"/>
          </a:xfrm>
          <a:prstGeom prst="rect">
            <a:avLst/>
          </a:prstGeom>
          <a:solidFill>
            <a:srgbClr val="EAF5FF"/>
          </a:solidFill>
          <a:ln w="12700">
            <a:solidFill>
              <a:srgbClr val="1D73B7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חישוב סעיף א׳</a:t>
            </a:r>
            <a:endParaRPr lang="en-US" sz="1400" dirty="0"/>
          </a:p>
        </p:txBody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1828800"/>
            <a:ext cx="5486400" cy="502920"/>
          </a:xfrm>
          <a:prstGeom prst="rect">
            <a:avLst/>
          </a:prstGeom>
        </p:spPr>
      </p:pic>
      <p:pic>
        <p:nvPicPr>
          <p:cNvPr id="2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2606040"/>
            <a:ext cx="5669280" cy="502920"/>
          </a:xfrm>
          <a:prstGeom prst="rect">
            <a:avLst/>
          </a:prstGeom>
        </p:spPr>
      </p:pic>
      <p:sp>
        <p:nvSpPr>
          <p:cNvPr id="38" name="Text 30"/>
          <p:cNvSpPr/>
          <p:nvPr/>
        </p:nvSpPr>
        <p:spPr>
          <a:xfrm>
            <a:off x="201168" y="6510528"/>
            <a:ext cx="228600" cy="1463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 rtl="1">
              <a:buNone/>
            </a:pPr>
            <a:r>
              <a:rPr lang="en-US" sz="750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50" dirty="0"/>
          </a:p>
        </p:txBody>
      </p:sp>
      <p:pic>
        <p:nvPicPr>
          <p:cNvPr id="31" name="תמונה 30">
            <a:extLst>
              <a:ext uri="{FF2B5EF4-FFF2-40B4-BE49-F238E27FC236}">
                <a16:creationId xmlns:a16="http://schemas.microsoft.com/office/drawing/2014/main" id="{57379768-5E34-4712-96D4-AE38D588C4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8454" y="4575107"/>
            <a:ext cx="5334713" cy="1557950"/>
          </a:xfrm>
          <a:prstGeom prst="rect">
            <a:avLst/>
          </a:prstGeom>
        </p:spPr>
      </p:pic>
      <p:pic>
        <p:nvPicPr>
          <p:cNvPr id="34" name="תמונה 33">
            <a:extLst>
              <a:ext uri="{FF2B5EF4-FFF2-40B4-BE49-F238E27FC236}">
                <a16:creationId xmlns:a16="http://schemas.microsoft.com/office/drawing/2014/main" id="{9FAC763B-E64E-4362-9C92-8D9FB19CE1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40" y="3383280"/>
            <a:ext cx="5873919" cy="2836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19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29095"/>
            <a:ext cx="12191695" cy="6858000"/>
          </a:xfrm>
          <a:prstGeom prst="rect">
            <a:avLst/>
          </a:prstGeom>
          <a:solidFill>
            <a:srgbClr val="F8FBFD"/>
          </a:solidFill>
          <a:ln w="12700">
            <a:solidFill>
              <a:srgbClr val="F8FBF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2CA59D"/>
          </a:solidFill>
          <a:ln w="12700">
            <a:solidFill>
              <a:srgbClr val="2CA59D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274320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143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סעיף ב׳ </a:t>
            </a:r>
            <a:r>
              <a:rPr lang="he-IL" sz="2400" b="1" dirty="0">
                <a:solidFill>
                  <a:srgbClr val="143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 דרך הסתברות מותנית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94360" y="749808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300" dirty="0">
                <a:solidFill>
                  <a:srgbClr val="5A6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הסתברות מותנית: נבחר שק א׳ בהינתן ששני הכדורים מאותו סוג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464040" y="1170432"/>
            <a:ext cx="2011680" cy="384048"/>
          </a:xfrm>
          <a:prstGeom prst="rect">
            <a:avLst/>
          </a:prstGeom>
          <a:solidFill>
            <a:srgbClr val="143A5A"/>
          </a:solidFill>
          <a:ln w="12700">
            <a:solidFill>
              <a:srgbClr val="143A5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סימונים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132320" y="1170432"/>
            <a:ext cx="2148840" cy="804672"/>
          </a:xfrm>
          <a:prstGeom prst="rect">
            <a:avLst/>
          </a:prstGeom>
          <a:solidFill>
            <a:srgbClr val="EAF6FF"/>
          </a:solidFill>
          <a:ln w="12700">
            <a:solidFill>
              <a:srgbClr val="A8C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r">
              <a:buNone/>
            </a:pPr>
            <a:r>
              <a:rPr lang="en-US" sz="1500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— נבחר שק א׳</a:t>
            </a:r>
            <a:endParaRPr lang="en-US" sz="1500" dirty="0"/>
          </a:p>
          <a:p>
            <a:pPr marL="0" indent="0" algn="r">
              <a:buNone/>
            </a:pPr>
            <a:r>
              <a:rPr lang="en-US" sz="1500" dirty="0">
                <a:solidFill>
                  <a:srgbClr val="173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— שני הכדורים מאותו סוג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349240" y="1170432"/>
            <a:ext cx="1417320" cy="384048"/>
          </a:xfrm>
          <a:prstGeom prst="rect">
            <a:avLst/>
          </a:prstGeom>
          <a:solidFill>
            <a:srgbClr val="2770A8"/>
          </a:solidFill>
          <a:ln w="12700">
            <a:solidFill>
              <a:srgbClr val="2770A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מבוקש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3749040" y="1161288"/>
            <a:ext cx="141732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C7DDE8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8768" y="1225296"/>
            <a:ext cx="1197864" cy="402336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920240" y="1170432"/>
            <a:ext cx="1417320" cy="384048"/>
          </a:xfrm>
          <a:prstGeom prst="rect">
            <a:avLst/>
          </a:prstGeom>
          <a:solidFill>
            <a:srgbClr val="2CA59D"/>
          </a:solidFill>
          <a:ln w="12700">
            <a:solidFill>
              <a:srgbClr val="2CA59D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נוסחה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85800" y="1737360"/>
            <a:ext cx="4572000" cy="548640"/>
          </a:xfrm>
          <a:prstGeom prst="roundRect">
            <a:avLst>
              <a:gd name="adj" fmla="val 10000"/>
            </a:avLst>
          </a:prstGeom>
          <a:solidFill>
            <a:srgbClr val="EAF8F5"/>
          </a:solidFill>
          <a:ln w="12700">
            <a:solidFill>
              <a:srgbClr val="C7DDE8"/>
            </a:solidFill>
            <a:prstDash val="solid"/>
          </a:ln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28" y="1810512"/>
            <a:ext cx="4352544" cy="40233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583680" y="2331720"/>
            <a:ext cx="4892040" cy="402336"/>
          </a:xfrm>
          <a:prstGeom prst="rect">
            <a:avLst/>
          </a:prstGeom>
          <a:solidFill>
            <a:srgbClr val="EAF8F5"/>
          </a:solidFill>
          <a:ln w="12700">
            <a:solidFill>
              <a:srgbClr val="2D9B5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3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המונה: שק א׳ וגם שני הכדורים מאותו סוג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6583680" y="2788920"/>
            <a:ext cx="489204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C7DDE8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408" y="2852928"/>
            <a:ext cx="4672584" cy="420624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6583680" y="3401568"/>
            <a:ext cx="4892040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C7DDE8"/>
            </a:solidFill>
            <a:prstDash val="solid"/>
          </a:ln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3408" y="3465576"/>
            <a:ext cx="4672584" cy="37490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77240" y="2331720"/>
            <a:ext cx="5440680" cy="402336"/>
          </a:xfrm>
          <a:prstGeom prst="rect">
            <a:avLst/>
          </a:prstGeom>
          <a:solidFill>
            <a:srgbClr val="FFF3DF"/>
          </a:solidFill>
          <a:ln w="12700">
            <a:solidFill>
              <a:srgbClr val="F1A24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3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המכנה: כל האפשרויות שבהן שני הכדורים מאותו סוג</a:t>
            </a:r>
            <a:endParaRPr lang="en-US" sz="1500" dirty="0"/>
          </a:p>
        </p:txBody>
      </p:sp>
      <p:sp>
        <p:nvSpPr>
          <p:cNvPr id="20" name="Shape 14"/>
          <p:cNvSpPr/>
          <p:nvPr/>
        </p:nvSpPr>
        <p:spPr>
          <a:xfrm>
            <a:off x="777240" y="2743200"/>
            <a:ext cx="5440680" cy="64008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C7DDE8"/>
            </a:solidFill>
            <a:prstDash val="solid"/>
          </a:ln>
        </p:spPr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6968" y="2816352"/>
            <a:ext cx="5221224" cy="493776"/>
          </a:xfrm>
          <a:prstGeom prst="rect">
            <a:avLst/>
          </a:prstGeom>
        </p:spPr>
      </p:pic>
      <p:sp>
        <p:nvSpPr>
          <p:cNvPr id="22" name="Shape 15"/>
          <p:cNvSpPr/>
          <p:nvPr/>
        </p:nvSpPr>
        <p:spPr>
          <a:xfrm>
            <a:off x="777240" y="3456432"/>
            <a:ext cx="544068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C7DDE8"/>
            </a:solidFill>
            <a:prstDash val="solid"/>
          </a:ln>
        </p:spPr>
      </p:sp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968" y="3529584"/>
            <a:ext cx="5221224" cy="310896"/>
          </a:xfrm>
          <a:prstGeom prst="rect">
            <a:avLst/>
          </a:prstGeom>
        </p:spPr>
      </p:pic>
      <p:sp>
        <p:nvSpPr>
          <p:cNvPr id="25" name="Shape 17"/>
          <p:cNvSpPr/>
          <p:nvPr/>
        </p:nvSpPr>
        <p:spPr>
          <a:xfrm>
            <a:off x="822960" y="4407408"/>
            <a:ext cx="10561320" cy="0"/>
          </a:xfrm>
          <a:prstGeom prst="line">
            <a:avLst/>
          </a:prstGeom>
          <a:noFill/>
          <a:ln w="15240">
            <a:solidFill>
              <a:srgbClr val="C7DDE8"/>
            </a:solidFill>
            <a:prstDash val="solid"/>
          </a:ln>
        </p:spPr>
      </p:sp>
      <p:sp>
        <p:nvSpPr>
          <p:cNvPr id="27" name="Shape 19"/>
          <p:cNvSpPr/>
          <p:nvPr/>
        </p:nvSpPr>
        <p:spPr>
          <a:xfrm>
            <a:off x="2240280" y="4590288"/>
            <a:ext cx="4601095" cy="57607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C7DDE8"/>
            </a:solidFill>
            <a:prstDash val="solid"/>
          </a:ln>
        </p:spPr>
      </p:sp>
      <p:pic>
        <p:nvPicPr>
          <p:cNvPr id="2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50008" y="4672584"/>
            <a:ext cx="4375696" cy="338327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868680" y="4709160"/>
            <a:ext cx="1143000" cy="457200"/>
          </a:xfrm>
          <a:prstGeom prst="rect">
            <a:avLst/>
          </a:prstGeom>
          <a:solidFill>
            <a:srgbClr val="2D9B58"/>
          </a:solidFill>
          <a:ln w="12700">
            <a:solidFill>
              <a:srgbClr val="2D9B5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תשובה סופית</a:t>
            </a:r>
            <a:endParaRPr lang="en-US" sz="1500" dirty="0"/>
          </a:p>
        </p:txBody>
      </p:sp>
      <p:sp>
        <p:nvSpPr>
          <p:cNvPr id="30" name="Shape 21"/>
          <p:cNvSpPr/>
          <p:nvPr/>
        </p:nvSpPr>
        <p:spPr>
          <a:xfrm>
            <a:off x="868680" y="5285232"/>
            <a:ext cx="1143000" cy="566928"/>
          </a:xfrm>
          <a:prstGeom prst="roundRect">
            <a:avLst>
              <a:gd name="adj" fmla="val 9677"/>
            </a:avLst>
          </a:prstGeom>
          <a:solidFill>
            <a:srgbClr val="EAF8F5"/>
          </a:solidFill>
          <a:ln w="12700">
            <a:solidFill>
              <a:srgbClr val="C7DDE8"/>
            </a:solidFill>
            <a:prstDash val="solid"/>
          </a:ln>
        </p:spPr>
      </p:sp>
      <p:pic>
        <p:nvPicPr>
          <p:cNvPr id="31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8408" y="5358384"/>
            <a:ext cx="923544" cy="420624"/>
          </a:xfrm>
          <a:prstGeom prst="rect">
            <a:avLst/>
          </a:prstGeom>
        </p:spPr>
      </p:pic>
      <p:sp>
        <p:nvSpPr>
          <p:cNvPr id="32" name="Text 22"/>
          <p:cNvSpPr/>
          <p:nvPr/>
        </p:nvSpPr>
        <p:spPr>
          <a:xfrm>
            <a:off x="822960" y="6080760"/>
            <a:ext cx="10652760" cy="438912"/>
          </a:xfrm>
          <a:prstGeom prst="rect">
            <a:avLst/>
          </a:prstGeom>
          <a:solidFill>
            <a:srgbClr val="EAF6FF"/>
          </a:solidFill>
          <a:ln w="12700">
            <a:solidFill>
              <a:srgbClr val="A8CEE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43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“ידוע ש...” → הסתברות מותנית; “אותו סוג” → פירוק לשני מקרים זרים: רך־רך או קשה־קשה.</a:t>
            </a:r>
            <a:endParaRPr lang="en-US" sz="1500" dirty="0"/>
          </a:p>
        </p:txBody>
      </p:sp>
      <p:pic>
        <p:nvPicPr>
          <p:cNvPr id="34" name="תמונה 33">
            <a:extLst>
              <a:ext uri="{FF2B5EF4-FFF2-40B4-BE49-F238E27FC236}">
                <a16:creationId xmlns:a16="http://schemas.microsoft.com/office/drawing/2014/main" id="{71332640-84C3-40B9-829A-D1D6E82817B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571" y="267730"/>
            <a:ext cx="7396665" cy="427214"/>
          </a:xfrm>
          <a:prstGeom prst="rect">
            <a:avLst/>
          </a:prstGeom>
        </p:spPr>
      </p:pic>
      <p:pic>
        <p:nvPicPr>
          <p:cNvPr id="37" name="תמונה 36">
            <a:extLst>
              <a:ext uri="{FF2B5EF4-FFF2-40B4-BE49-F238E27FC236}">
                <a16:creationId xmlns:a16="http://schemas.microsoft.com/office/drawing/2014/main" id="{E2E92794-B68A-4338-86FB-36C0197E1E8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64829" y="3995353"/>
            <a:ext cx="3811385" cy="20311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29726" y="-46892"/>
            <a:ext cx="12191695" cy="6858000"/>
          </a:xfrm>
          <a:prstGeom prst="rect">
            <a:avLst/>
          </a:prstGeom>
          <a:solidFill>
            <a:srgbClr val="F7FBFD"/>
          </a:solidFill>
          <a:ln w="12700">
            <a:solidFill>
              <a:srgbClr val="F7FBF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4A59A"/>
          </a:solidFill>
          <a:ln w="12700">
            <a:solidFill>
              <a:srgbClr val="24A59A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228600"/>
            <a:ext cx="11155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r">
              <a:buNone/>
            </a:pPr>
            <a:r>
              <a:rPr lang="en-US" sz="2400" b="1" dirty="0">
                <a:solidFill>
                  <a:srgbClr val="123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 סעיף ב׳: פתרון בעזרת נוסחת בייס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509760" y="960120"/>
            <a:ext cx="1554480" cy="347472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הגדרות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0" y="914400"/>
            <a:ext cx="2514600" cy="1024128"/>
          </a:xfrm>
          <a:prstGeom prst="rect">
            <a:avLst/>
          </a:prstGeom>
          <a:solidFill>
            <a:srgbClr val="E9F6FF"/>
          </a:solidFill>
          <a:ln w="12700">
            <a:solidFill>
              <a:srgbClr val="1F6EA9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>
              <a:buNone/>
            </a:pPr>
            <a:r>
              <a:rPr lang="en-US" sz="1280" b="1" dirty="0">
                <a:solidFill>
                  <a:srgbClr val="1230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= נבחר שק א׳</a:t>
            </a:r>
            <a:endParaRPr lang="en-US" sz="1280" dirty="0"/>
          </a:p>
          <a:p>
            <a:pPr marL="0" indent="0" algn="r">
              <a:buNone/>
            </a:pPr>
            <a:r>
              <a:rPr lang="en-US" sz="1280" b="1" dirty="0">
                <a:solidFill>
                  <a:srgbClr val="1230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= שני הכדורים מאותו סוג</a:t>
            </a:r>
            <a:endParaRPr lang="en-US" sz="1280" dirty="0"/>
          </a:p>
          <a:p>
            <a:pPr marL="0" indent="0" algn="r">
              <a:buNone/>
            </a:pPr>
            <a:r>
              <a:rPr lang="en-US" sz="1280" b="1" dirty="0">
                <a:solidFill>
                  <a:srgbClr val="1230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לאחר סעיף א׳</a:t>
            </a:r>
            <a:r>
              <a:rPr lang="he-IL" sz="1280" b="1" dirty="0">
                <a:solidFill>
                  <a:srgbClr val="1230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יש 6 רכים ו 6 קשים</a:t>
            </a:r>
          </a:p>
          <a:p>
            <a:pPr marL="0" indent="0" algn="r">
              <a:buNone/>
            </a:pPr>
            <a:r>
              <a:rPr lang="en-US" sz="1280" b="1" dirty="0">
                <a:solidFill>
                  <a:srgbClr val="1230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בשק ב׳ </a:t>
            </a:r>
            <a:endParaRPr lang="he-IL" sz="1280" b="1" dirty="0">
              <a:solidFill>
                <a:srgbClr val="123047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511390" y="960120"/>
            <a:ext cx="1660810" cy="347472"/>
          </a:xfrm>
          <a:prstGeom prst="rect">
            <a:avLst/>
          </a:prstGeom>
          <a:solidFill>
            <a:srgbClr val="7C5CCB"/>
          </a:solidFill>
          <a:ln w="12700">
            <a:solidFill>
              <a:srgbClr val="7C5CCB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נוסחת בייס</a:t>
            </a:r>
            <a:endParaRPr lang="en-US" sz="1500" dirty="0"/>
          </a:p>
        </p:txBody>
      </p:sp>
      <p:pic>
        <p:nvPicPr>
          <p:cNvPr id="9" name="Image 0" descr="/mnt/data/formulas/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6630" y="672084"/>
            <a:ext cx="5090860" cy="850392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10680192" y="2313432"/>
            <a:ext cx="310896" cy="310896"/>
          </a:xfrm>
          <a:prstGeom prst="ellipse">
            <a:avLst/>
          </a:prstGeom>
          <a:solidFill>
            <a:srgbClr val="1F6EA9"/>
          </a:solidFill>
          <a:ln w="12700">
            <a:solidFill>
              <a:srgbClr val="1F6EA9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0680192" y="2359152"/>
            <a:ext cx="31089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909560" y="2240280"/>
            <a:ext cx="315468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1F6EA9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230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חשבו את ההסתברות ל״אותו סוג״ כאשר נבחר שק א׳</a:t>
            </a:r>
            <a:endParaRPr lang="en-US" sz="1350" dirty="0"/>
          </a:p>
        </p:txBody>
      </p:sp>
      <p:pic>
        <p:nvPicPr>
          <p:cNvPr id="15" name="Image 1" descr="/mnt/data/formulas/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599" y="3355848"/>
            <a:ext cx="4883191" cy="704088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839712" y="2313432"/>
            <a:ext cx="310896" cy="310896"/>
          </a:xfrm>
          <a:prstGeom prst="ellipse">
            <a:avLst/>
          </a:prstGeom>
          <a:solidFill>
            <a:srgbClr val="24A59A"/>
          </a:solidFill>
          <a:ln w="12700">
            <a:solidFill>
              <a:srgbClr val="24A59A">
                <a:alpha val="0"/>
              </a:srgbClr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6839712" y="2359152"/>
            <a:ext cx="31089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4937760" y="2240280"/>
            <a:ext cx="22860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24A59A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230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הסתברות בחירת שק א׳</a:t>
            </a:r>
            <a:endParaRPr lang="en-US" sz="1350" dirty="0"/>
          </a:p>
        </p:txBody>
      </p:sp>
      <p:pic>
        <p:nvPicPr>
          <p:cNvPr id="19" name="Image 2" descr="/mnt/data/formulas/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7710" y="2779776"/>
            <a:ext cx="2774670" cy="42062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4892040" y="3273552"/>
            <a:ext cx="2057400" cy="475488"/>
          </a:xfrm>
          <a:prstGeom prst="rect">
            <a:avLst/>
          </a:prstGeom>
          <a:solidFill>
            <a:srgbClr val="E9F8F4"/>
          </a:solidFill>
          <a:ln w="12700">
            <a:solidFill>
              <a:srgbClr val="24A59A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240" dirty="0">
                <a:solidFill>
                  <a:srgbClr val="1230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כל אחד משני השקים נבחר באקראי באותה הסתברות.</a:t>
            </a:r>
            <a:endParaRPr lang="en-US" sz="1240" dirty="0"/>
          </a:p>
        </p:txBody>
      </p:sp>
      <p:sp>
        <p:nvSpPr>
          <p:cNvPr id="21" name="Shape 16"/>
          <p:cNvSpPr/>
          <p:nvPr/>
        </p:nvSpPr>
        <p:spPr>
          <a:xfrm>
            <a:off x="4050792" y="2313432"/>
            <a:ext cx="310896" cy="310896"/>
          </a:xfrm>
          <a:prstGeom prst="ellipse">
            <a:avLst/>
          </a:prstGeom>
          <a:solidFill>
            <a:srgbClr val="F29B38"/>
          </a:solidFill>
          <a:ln w="12700">
            <a:solidFill>
              <a:srgbClr val="F29B38">
                <a:alpha val="0"/>
              </a:srgbClr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4050792" y="2359152"/>
            <a:ext cx="31089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914400" y="2240280"/>
            <a:ext cx="352044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F29B38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230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P(S) במכנה</a:t>
            </a:r>
            <a:endParaRPr lang="en-US" sz="1350" dirty="0"/>
          </a:p>
        </p:txBody>
      </p:sp>
      <p:sp>
        <p:nvSpPr>
          <p:cNvPr id="24" name="Text 19"/>
          <p:cNvSpPr/>
          <p:nvPr/>
        </p:nvSpPr>
        <p:spPr>
          <a:xfrm>
            <a:off x="914400" y="2788920"/>
            <a:ext cx="3520440" cy="713232"/>
          </a:xfrm>
          <a:prstGeom prst="rect">
            <a:avLst/>
          </a:prstGeom>
          <a:solidFill>
            <a:srgbClr val="FFF2DD"/>
          </a:solidFill>
          <a:ln w="12700">
            <a:solidFill>
              <a:srgbClr val="F29B38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>
              <a:buNone/>
            </a:pPr>
            <a:r>
              <a:rPr lang="en-US" sz="1250" dirty="0">
                <a:solidFill>
                  <a:srgbClr val="1230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מתקבל מארבעה מסלולים זרים:</a:t>
            </a:r>
            <a:endParaRPr lang="en-US" sz="1250" dirty="0"/>
          </a:p>
          <a:p>
            <a:pPr marL="0" indent="0" algn="r">
              <a:buNone/>
            </a:pPr>
            <a:r>
              <a:rPr lang="en-US" sz="1250" dirty="0">
                <a:solidFill>
                  <a:srgbClr val="1230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שק א׳ ושני רכים; שק א׳ ושני קשים;</a:t>
            </a:r>
            <a:endParaRPr lang="en-US" sz="1250" dirty="0"/>
          </a:p>
          <a:p>
            <a:pPr marL="0" indent="0" algn="r">
              <a:buNone/>
            </a:pPr>
            <a:r>
              <a:rPr lang="en-US" sz="1250" dirty="0">
                <a:solidFill>
                  <a:srgbClr val="1230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שק ב׳ ושני רכים; שק ב׳ ושני קשים.</a:t>
            </a:r>
            <a:endParaRPr lang="en-US" sz="1250" dirty="0"/>
          </a:p>
        </p:txBody>
      </p:sp>
      <p:pic>
        <p:nvPicPr>
          <p:cNvPr id="25" name="Image 3" descr="/mnt/data/formulas/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" y="3593592"/>
            <a:ext cx="4160520" cy="64008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960120" y="4572000"/>
            <a:ext cx="10058400" cy="384048"/>
          </a:xfrm>
          <a:prstGeom prst="rect">
            <a:avLst/>
          </a:prstGeom>
          <a:solidFill>
            <a:srgbClr val="123B5D"/>
          </a:solidFill>
          <a:ln w="12700">
            <a:solidFill>
              <a:srgbClr val="123B5D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הצבה בנוסחת בייס</a:t>
            </a:r>
            <a:endParaRPr lang="en-US" sz="1600" dirty="0"/>
          </a:p>
        </p:txBody>
      </p:sp>
      <p:pic>
        <p:nvPicPr>
          <p:cNvPr id="27" name="Image 4" descr="/mnt/data/formulas/f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8800" y="5074920"/>
            <a:ext cx="8001000" cy="713232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8183880" y="5989320"/>
            <a:ext cx="1417320" cy="347472"/>
          </a:xfrm>
          <a:prstGeom prst="rect">
            <a:avLst/>
          </a:prstGeom>
          <a:solidFill>
            <a:srgbClr val="2C955A"/>
          </a:solidFill>
          <a:ln w="12700">
            <a:solidFill>
              <a:srgbClr val="2C955A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תשובה סופית:</a:t>
            </a:r>
            <a:endParaRPr lang="en-US" sz="1400" dirty="0"/>
          </a:p>
        </p:txBody>
      </p:sp>
      <p:sp>
        <p:nvSpPr>
          <p:cNvPr id="29" name="Text 22"/>
          <p:cNvSpPr/>
          <p:nvPr/>
        </p:nvSpPr>
        <p:spPr>
          <a:xfrm>
            <a:off x="7132320" y="5943600"/>
            <a:ext cx="960120" cy="438912"/>
          </a:xfrm>
          <a:prstGeom prst="rect">
            <a:avLst/>
          </a:prstGeom>
          <a:solidFill>
            <a:srgbClr val="E5F7EC"/>
          </a:solidFill>
          <a:ln w="12700">
            <a:solidFill>
              <a:srgbClr val="2C955A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3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26/51</a:t>
            </a:r>
            <a:endParaRPr lang="en-US" sz="2200" dirty="0"/>
          </a:p>
        </p:txBody>
      </p:sp>
      <p:pic>
        <p:nvPicPr>
          <p:cNvPr id="30" name="תמונה 29">
            <a:extLst>
              <a:ext uri="{FF2B5EF4-FFF2-40B4-BE49-F238E27FC236}">
                <a16:creationId xmlns:a16="http://schemas.microsoft.com/office/drawing/2014/main" id="{274C7D62-BD43-4E7A-A88B-57027482E7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571" y="267730"/>
            <a:ext cx="7396665" cy="4272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D"/>
          </a:solidFill>
          <a:ln w="12700">
            <a:solidFill>
              <a:srgbClr val="F6FAF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A3A3"/>
          </a:solidFill>
          <a:ln w="12700">
            <a:solidFill>
              <a:srgbClr val="1FA3A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256032"/>
            <a:ext cx="112014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מועד א׳ — סעיף ג׳: ברנולי נכנס רק אחרי שמוצאים p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676656"/>
            <a:ext cx="11201400" cy="21945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ניסיון אחד הוא כל התהליך: בחירת שק ושתי הוצאות עם החזרה.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987552"/>
            <a:ext cx="2084832" cy="310896"/>
          </a:xfrm>
          <a:prstGeom prst="rect">
            <a:avLst/>
          </a:prstGeom>
          <a:solidFill>
            <a:srgbClr val="D9304F"/>
          </a:solidFill>
          <a:ln w="12700">
            <a:solidFill>
              <a:srgbClr val="D9304F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הבנת השאלה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2743200" y="987552"/>
            <a:ext cx="2084832" cy="310896"/>
          </a:xfrm>
          <a:prstGeom prst="rect">
            <a:avLst/>
          </a:prstGeom>
          <a:solidFill>
            <a:srgbClr val="1D73B7"/>
          </a:solidFill>
          <a:ln w="12700">
            <a:solidFill>
              <a:srgbClr val="1D73B7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מבנה מתמטי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983480" y="987552"/>
            <a:ext cx="2084832" cy="310896"/>
          </a:xfrm>
          <a:prstGeom prst="rect">
            <a:avLst/>
          </a:prstGeom>
          <a:solidFill>
            <a:srgbClr val="18804D"/>
          </a:solidFill>
          <a:ln w="12700">
            <a:solidFill>
              <a:srgbClr val="18804D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קיצור אפשרי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223760" y="987552"/>
            <a:ext cx="2084832" cy="310896"/>
          </a:xfrm>
          <a:prstGeom prst="rect">
            <a:avLst/>
          </a:prstGeom>
          <a:solidFill>
            <a:srgbClr val="6C45B8"/>
          </a:solidFill>
          <a:ln w="12700">
            <a:solidFill>
              <a:srgbClr val="6C45B8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ייצוג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464040" y="987552"/>
            <a:ext cx="2084832" cy="310896"/>
          </a:xfrm>
          <a:prstGeom prst="rect">
            <a:avLst/>
          </a:prstGeom>
          <a:solidFill>
            <a:srgbClr val="F39C35"/>
          </a:solidFill>
          <a:ln w="12700">
            <a:solidFill>
              <a:srgbClr val="F39C35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ברנולי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092440" y="3607724"/>
            <a:ext cx="3611880" cy="420624"/>
          </a:xfrm>
          <a:prstGeom prst="rect">
            <a:avLst/>
          </a:prstGeom>
          <a:solidFill>
            <a:srgbClr val="123B61"/>
          </a:solidFill>
          <a:ln w="12700">
            <a:solidFill>
              <a:srgbClr val="123B6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מהו ניסיון אחד?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591202" y="4129347"/>
            <a:ext cx="2522913" cy="72736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t">
            <a:normAutofit/>
          </a:bodyPr>
          <a:lstStyle/>
          <a:p>
            <a:pPr marL="0" indent="0" algn="r" rtl="1">
              <a:buNone/>
            </a:pPr>
            <a:r>
              <a:rPr lang="en-US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לא כדור אחד, אלא כל הפעולה:</a:t>
            </a:r>
            <a:endParaRPr lang="en-US" sz="1300" dirty="0"/>
          </a:p>
          <a:p>
            <a:pPr marL="0" indent="0" algn="r" rtl="1">
              <a:buNone/>
            </a:pPr>
            <a:r>
              <a:rPr lang="en-US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בחירת שק + שתי הוצאות.</a:t>
            </a:r>
            <a:endParaRPr lang="en-US" sz="1300" dirty="0"/>
          </a:p>
          <a:p>
            <a:pPr marL="0" indent="0" algn="r" rtl="1">
              <a:buNone/>
            </a:pPr>
            <a:r>
              <a:rPr lang="en-US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הצלחה: יצאו שני כדורים קשים.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85800" y="1325880"/>
            <a:ext cx="6492240" cy="420624"/>
          </a:xfrm>
          <a:prstGeom prst="rect">
            <a:avLst/>
          </a:prstGeom>
          <a:solidFill>
            <a:srgbClr val="EAF5FF"/>
          </a:solidFill>
          <a:ln w="12700">
            <a:solidFill>
              <a:srgbClr val="1D73B7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מציאת </a:t>
            </a:r>
            <a:r>
              <a:rPr lang="en-US" sz="1500" b="1" dirty="0" err="1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הסתברות</a:t>
            </a:r>
            <a:r>
              <a:rPr lang="en-US" sz="15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b="1" dirty="0" err="1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ההצלחה</a:t>
            </a:r>
            <a:r>
              <a:rPr lang="he-IL" sz="15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בניסיון בודד</a:t>
            </a:r>
            <a:endParaRPr lang="en-US" sz="150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920240"/>
            <a:ext cx="5943600" cy="502920"/>
          </a:xfrm>
          <a:prstGeom prst="rect">
            <a:avLst/>
          </a:prstGeom>
        </p:spPr>
      </p:pic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697480"/>
            <a:ext cx="5943600" cy="50292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8109065" y="5085311"/>
            <a:ext cx="3611880" cy="374904"/>
          </a:xfrm>
          <a:prstGeom prst="rect">
            <a:avLst/>
          </a:prstGeom>
          <a:solidFill>
            <a:srgbClr val="F39C35"/>
          </a:solidFill>
          <a:ln w="12700">
            <a:solidFill>
              <a:srgbClr val="F39C35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בדיקת תנאי ברנולי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8823960" y="5662214"/>
            <a:ext cx="2182091" cy="80633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t">
            <a:normAutofit fontScale="92500"/>
          </a:bodyPr>
          <a:lstStyle/>
          <a:p>
            <a:pPr marL="0" indent="0" algn="r" rtl="1">
              <a:buNone/>
            </a:pPr>
            <a:r>
              <a:rPr lang="en-US" sz="122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מספר ניסויים קבוע: 4.</a:t>
            </a:r>
            <a:endParaRPr lang="en-US" sz="1220" dirty="0"/>
          </a:p>
          <a:p>
            <a:pPr marL="0" indent="0" algn="r" rtl="1">
              <a:buNone/>
            </a:pPr>
            <a:r>
              <a:rPr lang="en-US" sz="122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בכל ניסיון: הצלחה </a:t>
            </a:r>
            <a:r>
              <a:rPr lang="en-US" sz="1220" dirty="0" err="1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או</a:t>
            </a:r>
            <a:r>
              <a:rPr lang="en-US" sz="122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he-IL" sz="122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כשלון</a:t>
            </a:r>
            <a:r>
              <a:rPr lang="en-US" sz="122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20" dirty="0"/>
          </a:p>
          <a:p>
            <a:pPr marL="0" indent="0" algn="r" rtl="1">
              <a:buNone/>
            </a:pPr>
            <a:r>
              <a:rPr lang="en-US" sz="122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הסתברות הצלחה קבועה: 61/200.</a:t>
            </a:r>
            <a:endParaRPr lang="en-US" sz="1220" dirty="0"/>
          </a:p>
          <a:p>
            <a:pPr marL="0" indent="0" algn="r" rtl="1">
              <a:buNone/>
            </a:pPr>
            <a:r>
              <a:rPr lang="en-US" sz="122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הניסויים בלתי תלויים במודל השאלה.</a:t>
            </a:r>
            <a:endParaRPr lang="en-US" sz="1220" dirty="0"/>
          </a:p>
        </p:txBody>
      </p:sp>
      <p:sp>
        <p:nvSpPr>
          <p:cNvPr id="18" name="Text 14"/>
          <p:cNvSpPr/>
          <p:nvPr/>
        </p:nvSpPr>
        <p:spPr>
          <a:xfrm>
            <a:off x="685800" y="3886200"/>
            <a:ext cx="6492240" cy="420624"/>
          </a:xfrm>
          <a:prstGeom prst="rect">
            <a:avLst/>
          </a:prstGeom>
          <a:solidFill>
            <a:srgbClr val="EAF9F4"/>
          </a:solidFill>
          <a:ln w="12700">
            <a:solidFill>
              <a:srgbClr val="18804D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חישוב “בדיוק 2 מתוך 4”</a:t>
            </a:r>
            <a:endParaRPr lang="en-US" sz="1500" dirty="0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8720" y="4526280"/>
            <a:ext cx="5303520" cy="594360"/>
          </a:xfrm>
          <a:prstGeom prst="rect">
            <a:avLst/>
          </a:prstGeom>
        </p:spPr>
      </p:pic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8880" y="5349240"/>
            <a:ext cx="2743200" cy="41148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201168" y="6510528"/>
            <a:ext cx="228600" cy="1463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 rtl="1">
              <a:buNone/>
            </a:pPr>
            <a:r>
              <a:rPr lang="en-US" sz="750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50" dirty="0"/>
          </a:p>
        </p:txBody>
      </p:sp>
      <p:pic>
        <p:nvPicPr>
          <p:cNvPr id="24" name="תמונה 23">
            <a:extLst>
              <a:ext uri="{FF2B5EF4-FFF2-40B4-BE49-F238E27FC236}">
                <a16:creationId xmlns:a16="http://schemas.microsoft.com/office/drawing/2014/main" id="{85AC392B-9633-4B80-98F2-06EE1E6666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2360" y="1414619"/>
            <a:ext cx="4855379" cy="84337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D"/>
          </a:solidFill>
          <a:ln w="12700">
            <a:solidFill>
              <a:srgbClr val="F6FAF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A3A3"/>
          </a:solidFill>
          <a:ln w="12700">
            <a:solidFill>
              <a:srgbClr val="1FA3A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256032"/>
            <a:ext cx="112014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מועד א׳ — </a:t>
            </a:r>
            <a:r>
              <a:rPr lang="en-US" sz="2400" b="1" dirty="0" err="1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סעיף</a:t>
            </a:r>
            <a:r>
              <a:rPr lang="en-US" sz="2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ד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676656"/>
            <a:ext cx="11201400" cy="21945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שתי פעמים שני קשים ושתי פעמים שני רכים — אלה שתי קטגוריות מסוימות, לא מאורע ומשלים.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987552"/>
            <a:ext cx="2084832" cy="310896"/>
          </a:xfrm>
          <a:prstGeom prst="rect">
            <a:avLst/>
          </a:prstGeom>
          <a:solidFill>
            <a:srgbClr val="D9304F"/>
          </a:solidFill>
          <a:ln w="12700">
            <a:solidFill>
              <a:srgbClr val="D9304F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הבנת השאלה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2743200" y="987552"/>
            <a:ext cx="2084832" cy="310896"/>
          </a:xfrm>
          <a:prstGeom prst="rect">
            <a:avLst/>
          </a:prstGeom>
          <a:solidFill>
            <a:srgbClr val="1D73B7"/>
          </a:solidFill>
          <a:ln w="12700">
            <a:solidFill>
              <a:srgbClr val="1D73B7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מבנה מתמטי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983480" y="987552"/>
            <a:ext cx="2084832" cy="310896"/>
          </a:xfrm>
          <a:prstGeom prst="rect">
            <a:avLst/>
          </a:prstGeom>
          <a:solidFill>
            <a:srgbClr val="18804D"/>
          </a:solidFill>
          <a:ln w="12700">
            <a:solidFill>
              <a:srgbClr val="18804D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קיצור אפשרי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223760" y="987552"/>
            <a:ext cx="2084832" cy="310896"/>
          </a:xfrm>
          <a:prstGeom prst="rect">
            <a:avLst/>
          </a:prstGeom>
          <a:solidFill>
            <a:srgbClr val="DDE7EF"/>
          </a:solidFill>
          <a:ln w="12700">
            <a:solidFill>
              <a:srgbClr val="DDE7EF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ייצוג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464040" y="987552"/>
            <a:ext cx="2084832" cy="310896"/>
          </a:xfrm>
          <a:prstGeom prst="rect">
            <a:avLst/>
          </a:prstGeom>
          <a:solidFill>
            <a:srgbClr val="F39C35"/>
          </a:solidFill>
          <a:ln w="12700">
            <a:solidFill>
              <a:srgbClr val="F39C35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ברנולי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680960" y="1325880"/>
            <a:ext cx="3611880" cy="420624"/>
          </a:xfrm>
          <a:prstGeom prst="rect">
            <a:avLst/>
          </a:prstGeom>
          <a:solidFill>
            <a:srgbClr val="D9304F"/>
          </a:solidFill>
          <a:ln w="12700">
            <a:solidFill>
              <a:srgbClr val="D9304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ההבחנה הקריטית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818120" y="1828800"/>
            <a:ext cx="3337560" cy="10972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t">
            <a:normAutofit/>
          </a:bodyPr>
          <a:lstStyle/>
          <a:p>
            <a:pPr marL="0" indent="0" algn="r" rtl="1">
              <a:buNone/>
            </a:pPr>
            <a:r>
              <a:rPr lang="en-US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אם מגדירים הצלחה: שני קשים, אז המשלים כולל גם שני רכים וגם תוצאה מעורבת. לכן שני רכים אינם המשלים של שני קשים.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85800" y="1325880"/>
            <a:ext cx="6492240" cy="420624"/>
          </a:xfrm>
          <a:prstGeom prst="rect">
            <a:avLst/>
          </a:prstGeom>
          <a:solidFill>
            <a:srgbClr val="EAF5FF"/>
          </a:solidFill>
          <a:ln w="12700">
            <a:solidFill>
              <a:srgbClr val="1D73B7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הנתונים לשימוש</a:t>
            </a:r>
            <a:endParaRPr lang="en-US" sz="150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965960"/>
            <a:ext cx="2560320" cy="411480"/>
          </a:xfrm>
          <a:prstGeom prst="rect">
            <a:avLst/>
          </a:prstGeom>
        </p:spPr>
      </p:pic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9080" y="1965960"/>
            <a:ext cx="2560320" cy="4114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85800" y="2880360"/>
            <a:ext cx="6492240" cy="420624"/>
          </a:xfrm>
          <a:prstGeom prst="rect">
            <a:avLst/>
          </a:prstGeom>
          <a:solidFill>
            <a:srgbClr val="EAF9F4"/>
          </a:solidFill>
          <a:ln w="12700">
            <a:solidFill>
              <a:srgbClr val="18804D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סופרים סידורים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68680" y="3429000"/>
            <a:ext cx="6126480" cy="53035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צריך לבחור אילו שתי חזרות מתוך ארבע יהיו שני קשים. שתי החזרות הנותרות חייבות להיות שני רכים.</a:t>
            </a:r>
            <a:endParaRPr lang="en-US" sz="1300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8880" y="4069080"/>
            <a:ext cx="2011680" cy="41148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85800" y="4709160"/>
            <a:ext cx="10607040" cy="420624"/>
          </a:xfrm>
          <a:prstGeom prst="rect">
            <a:avLst/>
          </a:prstGeom>
          <a:solidFill>
            <a:srgbClr val="FFF2DB"/>
          </a:solidFill>
          <a:ln w="12700">
            <a:solidFill>
              <a:srgbClr val="F39C35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החישוב הסופי</a:t>
            </a:r>
            <a:endParaRPr lang="en-US" sz="1500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0160" y="5349240"/>
            <a:ext cx="9326880" cy="59436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77240" y="6080760"/>
            <a:ext cx="10561320" cy="365760"/>
          </a:xfrm>
          <a:prstGeom prst="rect">
            <a:avLst/>
          </a:prstGeom>
          <a:solidFill>
            <a:srgbClr val="FFF0F2"/>
          </a:solidFill>
          <a:ln w="12700">
            <a:solidFill>
              <a:srgbClr val="D9304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3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הקשר לשקף: שלב 5 אינו מכריח ברנולי. אם התנאים אינם מתאימים — חוזרים לספירה ולמסלולים.</a:t>
            </a:r>
            <a:endParaRPr lang="en-US" sz="1350" dirty="0"/>
          </a:p>
        </p:txBody>
      </p:sp>
      <p:sp>
        <p:nvSpPr>
          <p:cNvPr id="23" name="Text 16"/>
          <p:cNvSpPr/>
          <p:nvPr/>
        </p:nvSpPr>
        <p:spPr>
          <a:xfrm>
            <a:off x="201168" y="6510528"/>
            <a:ext cx="228600" cy="1463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 rtl="1">
              <a:buNone/>
            </a:pPr>
            <a:r>
              <a:rPr lang="en-US" sz="750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50" dirty="0"/>
          </a:p>
        </p:txBody>
      </p:sp>
      <p:pic>
        <p:nvPicPr>
          <p:cNvPr id="25" name="תמונה 24">
            <a:extLst>
              <a:ext uri="{FF2B5EF4-FFF2-40B4-BE49-F238E27FC236}">
                <a16:creationId xmlns:a16="http://schemas.microsoft.com/office/drawing/2014/main" id="{39856E85-987B-4B4E-BC75-1B417E21D9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7725" y="2704194"/>
            <a:ext cx="5483930" cy="65622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BFD"/>
          </a:solidFill>
          <a:ln>
            <a:solidFill>
              <a:srgbClr val="F7FB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4A096"/>
          </a:solidFill>
          <a:ln>
            <a:solidFill>
              <a:srgbClr val="24A0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477054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/>
            <a:r>
              <a:rPr lang="he-IL" sz="2500" b="1" dirty="0">
                <a:solidFill>
                  <a:srgbClr val="153B5C"/>
                </a:solidFill>
                <a:latin typeface="Arial"/>
              </a:rPr>
              <a:t>הרחבה לגבי מועד א  2026- סעיף אחרון ד</a:t>
            </a:r>
            <a:endParaRPr sz="2500" b="1" dirty="0">
              <a:solidFill>
                <a:srgbClr val="153B5C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694944"/>
            <a:ext cx="10972800" cy="2560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/>
            <a:r>
              <a:rPr sz="1200">
                <a:solidFill>
                  <a:srgbClr val="5D6976"/>
                </a:solidFill>
                <a:latin typeface="Arial"/>
              </a:rPr>
              <a:t>הניסוי כולו חוזר ארבע פעמים. בכל חזרה יש תוצאה של זוג כדורים.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281160" y="1051560"/>
            <a:ext cx="2057400" cy="438912"/>
          </a:xfrm>
          <a:prstGeom prst="roundRect">
            <a:avLst/>
          </a:prstGeom>
          <a:solidFill>
            <a:srgbClr val="153B5C"/>
          </a:solidFill>
          <a:ln w="14604">
            <a:solidFill>
              <a:srgbClr val="153B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הגדרות קצרות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0" y="1051560"/>
            <a:ext cx="2514600" cy="1143000"/>
          </a:xfrm>
          <a:prstGeom prst="roundRect">
            <a:avLst/>
          </a:prstGeom>
          <a:solidFill>
            <a:srgbClr val="FFFFFF"/>
          </a:solidFill>
          <a:ln w="14604">
            <a:solidFill>
              <a:srgbClr val="CF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r"/>
            <a:r>
              <a:rPr sz="1500" b="0">
                <a:solidFill>
                  <a:srgbClr val="102A43"/>
                </a:solidFill>
                <a:latin typeface="Arial"/>
              </a:rPr>
              <a:t>נסמן:</a:t>
            </a:r>
          </a:p>
          <a:p>
            <a:pPr algn="r"/>
            <a:r>
              <a:rPr sz="1500" b="0">
                <a:solidFill>
                  <a:srgbClr val="102A43"/>
                </a:solidFill>
                <a:latin typeface="Arial"/>
              </a:rPr>
              <a:t>K — שתי ההוצאות קשות</a:t>
            </a:r>
          </a:p>
          <a:p>
            <a:pPr algn="r"/>
            <a:r>
              <a:rPr sz="1500" b="0">
                <a:solidFill>
                  <a:srgbClr val="102A43"/>
                </a:solidFill>
                <a:latin typeface="Arial"/>
              </a:rPr>
              <a:t>R — שתי ההוצאות רכות</a:t>
            </a:r>
          </a:p>
        </p:txBody>
      </p:sp>
      <p:pic>
        <p:nvPicPr>
          <p:cNvPr id="8" name="Picture 7" descr="pk_p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1143000"/>
            <a:ext cx="5120640" cy="50292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103020" y="2103120"/>
            <a:ext cx="10424160" cy="566928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lang="he-IL" sz="1800" b="1" dirty="0">
                <a:solidFill>
                  <a:srgbClr val="102A43"/>
                </a:solidFill>
                <a:latin typeface="Arial"/>
              </a:rPr>
              <a:t>רוצים בדיוק 2 חזרות מסוג </a:t>
            </a:r>
            <a:r>
              <a:rPr lang="he-IL" b="1" dirty="0">
                <a:solidFill>
                  <a:srgbClr val="102A43"/>
                </a:solidFill>
                <a:latin typeface="Arial"/>
              </a:rPr>
              <a:t>"קשה"  ו2 חזרות מסוג "רך"</a:t>
            </a:r>
            <a:endParaRPr sz="1800" b="1" dirty="0">
              <a:solidFill>
                <a:srgbClr val="102A43"/>
              </a:solidFill>
              <a:latin typeface="Arial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772400" y="3246120"/>
            <a:ext cx="1188720" cy="384048"/>
          </a:xfrm>
          <a:prstGeom prst="roundRect">
            <a:avLst/>
          </a:prstGeom>
          <a:solidFill>
            <a:srgbClr val="FFFFFF"/>
          </a:solidFill>
          <a:ln w="14604">
            <a:solidFill>
              <a:srgbClr val="CF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200" b="1">
                <a:solidFill>
                  <a:srgbClr val="102A43"/>
                </a:solidFill>
                <a:latin typeface="Arial"/>
              </a:rPr>
              <a:t>חזרה 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0" y="3246120"/>
            <a:ext cx="1188720" cy="384048"/>
          </a:xfrm>
          <a:prstGeom prst="roundRect">
            <a:avLst/>
          </a:prstGeom>
          <a:solidFill>
            <a:srgbClr val="FFFFFF"/>
          </a:solidFill>
          <a:ln w="14604">
            <a:solidFill>
              <a:srgbClr val="CF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200" b="1">
                <a:solidFill>
                  <a:srgbClr val="102A43"/>
                </a:solidFill>
                <a:latin typeface="Arial"/>
              </a:rPr>
              <a:t>חזרה 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80" y="3246120"/>
            <a:ext cx="1188720" cy="384048"/>
          </a:xfrm>
          <a:prstGeom prst="roundRect">
            <a:avLst/>
          </a:prstGeom>
          <a:solidFill>
            <a:srgbClr val="FFFFFF"/>
          </a:solidFill>
          <a:ln w="14604">
            <a:solidFill>
              <a:srgbClr val="CF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200" b="1">
                <a:solidFill>
                  <a:srgbClr val="102A43"/>
                </a:solidFill>
                <a:latin typeface="Arial"/>
              </a:rPr>
              <a:t>חזרה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60320" y="3246120"/>
            <a:ext cx="1188720" cy="384048"/>
          </a:xfrm>
          <a:prstGeom prst="roundRect">
            <a:avLst/>
          </a:prstGeom>
          <a:solidFill>
            <a:srgbClr val="FFFFFF"/>
          </a:solidFill>
          <a:ln w="14604">
            <a:solidFill>
              <a:srgbClr val="CF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200" b="1">
                <a:solidFill>
                  <a:srgbClr val="102A43"/>
                </a:solidFill>
                <a:latin typeface="Arial"/>
              </a:rPr>
              <a:t>חזרה 4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0" y="3886200"/>
            <a:ext cx="1188720" cy="457200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2200" b="1">
                <a:solidFill>
                  <a:srgbClr val="102A43"/>
                </a:solidFill>
                <a:latin typeface="Arial"/>
              </a:rPr>
              <a:t>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35040" y="3886200"/>
            <a:ext cx="1188720" cy="457200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2200" b="1">
                <a:solidFill>
                  <a:srgbClr val="102A43"/>
                </a:solidFill>
                <a:latin typeface="Arial"/>
              </a:rPr>
              <a:t>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80" y="3886200"/>
            <a:ext cx="1188720" cy="457200"/>
          </a:xfrm>
          <a:prstGeom prst="roundRect">
            <a:avLst/>
          </a:prstGeom>
          <a:solidFill>
            <a:srgbClr val="E8F4FA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2200" b="1">
                <a:solidFill>
                  <a:srgbClr val="102A43"/>
                </a:solidFill>
                <a:latin typeface="Arial"/>
              </a:rPr>
              <a:t>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560320" y="3886200"/>
            <a:ext cx="1188720" cy="457200"/>
          </a:xfrm>
          <a:prstGeom prst="roundRect">
            <a:avLst/>
          </a:prstGeom>
          <a:solidFill>
            <a:srgbClr val="E8F4FA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2200" b="1">
                <a:solidFill>
                  <a:srgbClr val="102A43"/>
                </a:solidFill>
                <a:latin typeface="Arial"/>
              </a:rPr>
              <a:t>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64592" y="6510528"/>
            <a:ext cx="292608" cy="201168"/>
          </a:xfrm>
          <a:prstGeom prst="roundRect">
            <a:avLst/>
          </a:prstGeom>
          <a:solidFill>
            <a:srgbClr val="F7FBFD"/>
          </a:solidFill>
          <a:ln w="14604">
            <a:solidFill>
              <a:srgbClr val="F7FB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l"/>
            <a:r>
              <a:rPr sz="800" b="0">
                <a:solidFill>
                  <a:srgbClr val="5D6976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BFD"/>
          </a:solidFill>
          <a:ln>
            <a:solidFill>
              <a:srgbClr val="F7FB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4A096"/>
          </a:solidFill>
          <a:ln>
            <a:solidFill>
              <a:srgbClr val="24A0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4389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/>
            <a:r>
              <a:rPr sz="2500" b="1">
                <a:solidFill>
                  <a:srgbClr val="153B5C"/>
                </a:solidFill>
                <a:latin typeface="Arial"/>
              </a:rPr>
              <a:t>למה סופרים סידורים?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94944"/>
            <a:ext cx="10972800" cy="2560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/>
            <a:r>
              <a:rPr sz="1200">
                <a:solidFill>
                  <a:srgbClr val="5D6976"/>
                </a:solidFill>
                <a:latin typeface="Arial"/>
              </a:rPr>
              <a:t>הסדר שבו מתקבלות שתי החזרות הקשות אינו קבוע.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143000"/>
            <a:ext cx="4800600" cy="621792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800" b="1">
                <a:solidFill>
                  <a:srgbClr val="102A43"/>
                </a:solidFill>
                <a:latin typeface="Arial"/>
              </a:rPr>
              <a:t>בוחרים באילו שתי חזרות מתוך ארבע יתקבלו שני קשים.</a:t>
            </a:r>
          </a:p>
        </p:txBody>
      </p:sp>
      <p:pic>
        <p:nvPicPr>
          <p:cNvPr id="7" name="Picture 6" descr="choo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120" y="1078992"/>
            <a:ext cx="1737360" cy="65836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005840" y="824190"/>
            <a:ext cx="2926080" cy="940602"/>
          </a:xfrm>
          <a:prstGeom prst="roundRect">
            <a:avLst/>
          </a:prstGeom>
          <a:solidFill>
            <a:srgbClr val="E8F4FA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0" dirty="0" err="1">
                <a:solidFill>
                  <a:srgbClr val="102A43"/>
                </a:solidFill>
                <a:latin typeface="Arial"/>
              </a:rPr>
              <a:t>לאחר</a:t>
            </a:r>
            <a:r>
              <a:rPr sz="15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102A43"/>
                </a:solidFill>
                <a:latin typeface="Arial"/>
              </a:rPr>
              <a:t>שבחרנו</a:t>
            </a:r>
            <a:r>
              <a:rPr sz="15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102A43"/>
                </a:solidFill>
                <a:latin typeface="Arial"/>
              </a:rPr>
              <a:t>את</a:t>
            </a:r>
            <a:r>
              <a:rPr sz="15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102A43"/>
                </a:solidFill>
                <a:latin typeface="Arial"/>
              </a:rPr>
              <a:t>שתי</a:t>
            </a:r>
            <a:r>
              <a:rPr sz="15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102A43"/>
                </a:solidFill>
                <a:latin typeface="Arial"/>
              </a:rPr>
              <a:t>החזרות</a:t>
            </a:r>
            <a:r>
              <a:rPr sz="15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102A43"/>
                </a:solidFill>
                <a:latin typeface="Arial"/>
              </a:rPr>
              <a:t>הקשות</a:t>
            </a:r>
            <a:r>
              <a:rPr sz="1500" b="0" dirty="0">
                <a:solidFill>
                  <a:srgbClr val="102A43"/>
                </a:solidFill>
                <a:latin typeface="Arial"/>
              </a:rPr>
              <a:t>,</a:t>
            </a:r>
          </a:p>
          <a:p>
            <a:pPr algn="ctr"/>
            <a:r>
              <a:rPr sz="1500" b="0" dirty="0" err="1">
                <a:solidFill>
                  <a:srgbClr val="102A43"/>
                </a:solidFill>
                <a:latin typeface="Arial"/>
              </a:rPr>
              <a:t>שתי</a:t>
            </a:r>
            <a:r>
              <a:rPr sz="15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102A43"/>
                </a:solidFill>
                <a:latin typeface="Arial"/>
              </a:rPr>
              <a:t>החזרות</a:t>
            </a:r>
            <a:r>
              <a:rPr sz="15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102A43"/>
                </a:solidFill>
                <a:latin typeface="Arial"/>
              </a:rPr>
              <a:t>שנותרו</a:t>
            </a:r>
            <a:r>
              <a:rPr sz="15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102A43"/>
                </a:solidFill>
                <a:latin typeface="Arial"/>
              </a:rPr>
              <a:t>חייבות</a:t>
            </a:r>
            <a:r>
              <a:rPr sz="15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102A43"/>
                </a:solidFill>
                <a:latin typeface="Arial"/>
              </a:rPr>
              <a:t>להיות</a:t>
            </a:r>
            <a:r>
              <a:rPr sz="15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500" b="0" dirty="0" err="1">
                <a:solidFill>
                  <a:srgbClr val="102A43"/>
                </a:solidFill>
                <a:latin typeface="Arial"/>
              </a:rPr>
              <a:t>רכות</a:t>
            </a:r>
            <a:r>
              <a:rPr sz="1500" b="0" dirty="0">
                <a:solidFill>
                  <a:srgbClr val="102A43"/>
                </a:solidFill>
                <a:latin typeface="Arial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26679" y="2331720"/>
            <a:ext cx="347472" cy="347472"/>
          </a:xfrm>
          <a:prstGeom prst="roundRect">
            <a:avLst/>
          </a:prstGeom>
          <a:solidFill>
            <a:srgbClr val="153B5C"/>
          </a:solidFill>
          <a:ln w="14604">
            <a:solidFill>
              <a:srgbClr val="153B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0" y="2331720"/>
            <a:ext cx="420624" cy="347472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759952" y="2331720"/>
            <a:ext cx="420624" cy="347472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K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290304" y="2331720"/>
            <a:ext cx="420624" cy="347472"/>
          </a:xfrm>
          <a:prstGeom prst="roundRect">
            <a:avLst/>
          </a:prstGeom>
          <a:solidFill>
            <a:srgbClr val="E8F4FA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820656" y="2331720"/>
            <a:ext cx="420624" cy="347472"/>
          </a:xfrm>
          <a:prstGeom prst="roundRect">
            <a:avLst/>
          </a:prstGeom>
          <a:solidFill>
            <a:srgbClr val="E8F4FA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800600" y="2331720"/>
            <a:ext cx="347472" cy="347472"/>
          </a:xfrm>
          <a:prstGeom prst="roundRect">
            <a:avLst/>
          </a:prstGeom>
          <a:solidFill>
            <a:srgbClr val="153B5C"/>
          </a:solidFill>
          <a:ln w="14604">
            <a:solidFill>
              <a:srgbClr val="153B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303520" y="2331720"/>
            <a:ext cx="420624" cy="347472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833872" y="2331720"/>
            <a:ext cx="420624" cy="347472"/>
          </a:xfrm>
          <a:prstGeom prst="roundRect">
            <a:avLst/>
          </a:prstGeom>
          <a:solidFill>
            <a:srgbClr val="E8F4FA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64224" y="2331720"/>
            <a:ext cx="420624" cy="347472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94575" y="2331720"/>
            <a:ext cx="420624" cy="347472"/>
          </a:xfrm>
          <a:prstGeom prst="roundRect">
            <a:avLst/>
          </a:prstGeom>
          <a:solidFill>
            <a:srgbClr val="E8F4FA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874519" y="2331720"/>
            <a:ext cx="347472" cy="347472"/>
          </a:xfrm>
          <a:prstGeom prst="roundRect">
            <a:avLst/>
          </a:prstGeom>
          <a:solidFill>
            <a:srgbClr val="153B5C"/>
          </a:solidFill>
          <a:ln w="14604">
            <a:solidFill>
              <a:srgbClr val="153B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377439" y="2331720"/>
            <a:ext cx="420624" cy="347472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907791" y="2331720"/>
            <a:ext cx="420624" cy="347472"/>
          </a:xfrm>
          <a:prstGeom prst="roundRect">
            <a:avLst/>
          </a:prstGeom>
          <a:solidFill>
            <a:srgbClr val="E8F4FA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438144" y="2331720"/>
            <a:ext cx="420624" cy="347472"/>
          </a:xfrm>
          <a:prstGeom prst="roundRect">
            <a:avLst/>
          </a:prstGeom>
          <a:solidFill>
            <a:srgbClr val="E8F4FA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968496" y="2331720"/>
            <a:ext cx="420624" cy="347472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K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26679" y="3703320"/>
            <a:ext cx="347472" cy="347472"/>
          </a:xfrm>
          <a:prstGeom prst="roundRect">
            <a:avLst/>
          </a:prstGeom>
          <a:solidFill>
            <a:srgbClr val="153B5C"/>
          </a:solidFill>
          <a:ln w="14604">
            <a:solidFill>
              <a:srgbClr val="153B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0" y="3703320"/>
            <a:ext cx="420624" cy="347472"/>
          </a:xfrm>
          <a:prstGeom prst="roundRect">
            <a:avLst/>
          </a:prstGeom>
          <a:solidFill>
            <a:srgbClr val="E8F4FA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759952" y="3703320"/>
            <a:ext cx="420624" cy="347472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K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290304" y="3703320"/>
            <a:ext cx="420624" cy="347472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K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820656" y="3703320"/>
            <a:ext cx="420624" cy="347472"/>
          </a:xfrm>
          <a:prstGeom prst="roundRect">
            <a:avLst/>
          </a:prstGeom>
          <a:solidFill>
            <a:srgbClr val="E8F4FA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800600" y="3703320"/>
            <a:ext cx="347472" cy="347472"/>
          </a:xfrm>
          <a:prstGeom prst="roundRect">
            <a:avLst/>
          </a:prstGeom>
          <a:solidFill>
            <a:srgbClr val="153B5C"/>
          </a:solidFill>
          <a:ln w="14604">
            <a:solidFill>
              <a:srgbClr val="153B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303520" y="3703320"/>
            <a:ext cx="420624" cy="347472"/>
          </a:xfrm>
          <a:prstGeom prst="roundRect">
            <a:avLst/>
          </a:prstGeom>
          <a:solidFill>
            <a:srgbClr val="E8F4FA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33872" y="3703320"/>
            <a:ext cx="420624" cy="347472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K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64224" y="3703320"/>
            <a:ext cx="420624" cy="347472"/>
          </a:xfrm>
          <a:prstGeom prst="roundRect">
            <a:avLst/>
          </a:prstGeom>
          <a:solidFill>
            <a:srgbClr val="E8F4FA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94575" y="3703320"/>
            <a:ext cx="420624" cy="347472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K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874519" y="3703320"/>
            <a:ext cx="347472" cy="347472"/>
          </a:xfrm>
          <a:prstGeom prst="roundRect">
            <a:avLst/>
          </a:prstGeom>
          <a:solidFill>
            <a:srgbClr val="153B5C"/>
          </a:solidFill>
          <a:ln w="14604">
            <a:solidFill>
              <a:srgbClr val="153B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377439" y="3703320"/>
            <a:ext cx="420624" cy="347472"/>
          </a:xfrm>
          <a:prstGeom prst="roundRect">
            <a:avLst/>
          </a:prstGeom>
          <a:solidFill>
            <a:srgbClr val="E8F4FA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R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907791" y="3703320"/>
            <a:ext cx="420624" cy="347472"/>
          </a:xfrm>
          <a:prstGeom prst="roundRect">
            <a:avLst/>
          </a:prstGeom>
          <a:solidFill>
            <a:srgbClr val="E8F4FA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R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438144" y="3703320"/>
            <a:ext cx="420624" cy="347472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K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968496" y="3703320"/>
            <a:ext cx="420624" cy="347472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K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097280" y="5315206"/>
            <a:ext cx="10058400" cy="566928"/>
          </a:xfrm>
          <a:prstGeom prst="roundRect">
            <a:avLst/>
          </a:prstGeom>
          <a:solidFill>
            <a:srgbClr val="FFF3E2"/>
          </a:solidFill>
          <a:ln w="14604">
            <a:solidFill>
              <a:srgbClr val="F096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lang="he-IL" sz="1700" b="1" dirty="0">
                <a:solidFill>
                  <a:srgbClr val="102A43"/>
                </a:solidFill>
                <a:latin typeface="Arial"/>
              </a:rPr>
              <a:t>יש 6 סידורים כאלה , נחשב הסתברות של אחד הסידורים כי לכולם אותה הסתברות ונכפיל ב-6</a:t>
            </a:r>
            <a:endParaRPr sz="1700" b="1" dirty="0">
              <a:solidFill>
                <a:srgbClr val="102A43"/>
              </a:solidFill>
              <a:latin typeface="Arial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64592" y="6510528"/>
            <a:ext cx="292608" cy="201168"/>
          </a:xfrm>
          <a:prstGeom prst="roundRect">
            <a:avLst/>
          </a:prstGeom>
          <a:solidFill>
            <a:srgbClr val="F7FBFD"/>
          </a:solidFill>
          <a:ln w="14604">
            <a:solidFill>
              <a:srgbClr val="F7FB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l"/>
            <a:r>
              <a:rPr sz="800" b="0">
                <a:solidFill>
                  <a:srgbClr val="5D6976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BFD"/>
          </a:solidFill>
          <a:ln>
            <a:solidFill>
              <a:srgbClr val="F7FB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4A096"/>
          </a:solidFill>
          <a:ln>
            <a:solidFill>
              <a:srgbClr val="24A0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477054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/>
            <a:r>
              <a:rPr sz="2500" b="1" dirty="0">
                <a:solidFill>
                  <a:srgbClr val="153B5C"/>
                </a:solidFill>
                <a:latin typeface="Arial"/>
              </a:rPr>
              <a:t>: </a:t>
            </a:r>
            <a:r>
              <a:rPr lang="he-IL" sz="2500" b="1" dirty="0">
                <a:solidFill>
                  <a:srgbClr val="153B5C"/>
                </a:solidFill>
                <a:latin typeface="Arial"/>
              </a:rPr>
              <a:t>חישוב </a:t>
            </a:r>
            <a:r>
              <a:rPr sz="2500" b="1" dirty="0" err="1">
                <a:solidFill>
                  <a:srgbClr val="153B5C"/>
                </a:solidFill>
                <a:latin typeface="Arial"/>
              </a:rPr>
              <a:t>סדר</a:t>
            </a:r>
            <a:r>
              <a:rPr sz="2500" b="1" dirty="0">
                <a:solidFill>
                  <a:srgbClr val="153B5C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153B5C"/>
                </a:solidFill>
                <a:latin typeface="Arial"/>
              </a:rPr>
              <a:t>אחד</a:t>
            </a:r>
            <a:r>
              <a:rPr sz="2500" b="1" dirty="0">
                <a:solidFill>
                  <a:srgbClr val="153B5C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153B5C"/>
                </a:solidFill>
                <a:latin typeface="Arial"/>
              </a:rPr>
              <a:t>ואז</a:t>
            </a:r>
            <a:r>
              <a:rPr lang="he-IL" sz="2500" b="1" dirty="0">
                <a:solidFill>
                  <a:srgbClr val="153B5C"/>
                </a:solidFill>
                <a:latin typeface="Arial"/>
              </a:rPr>
              <a:t> זה נותן את </a:t>
            </a:r>
            <a:r>
              <a:rPr sz="2500" b="1" dirty="0" err="1">
                <a:solidFill>
                  <a:srgbClr val="153B5C"/>
                </a:solidFill>
                <a:latin typeface="Arial"/>
              </a:rPr>
              <a:t>כל</a:t>
            </a:r>
            <a:r>
              <a:rPr sz="2500" b="1" dirty="0">
                <a:solidFill>
                  <a:srgbClr val="153B5C"/>
                </a:solidFill>
                <a:latin typeface="Arial"/>
              </a:rPr>
              <a:t> </a:t>
            </a:r>
            <a:r>
              <a:rPr sz="2500" b="1" dirty="0" err="1">
                <a:solidFill>
                  <a:srgbClr val="153B5C"/>
                </a:solidFill>
                <a:latin typeface="Arial"/>
              </a:rPr>
              <a:t>הסידורים</a:t>
            </a:r>
            <a:endParaRPr sz="2500" b="1" dirty="0">
              <a:solidFill>
                <a:srgbClr val="153B5C"/>
              </a:solidFill>
              <a:latin typeface="Arial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9189720" y="1051560"/>
            <a:ext cx="1920240" cy="420624"/>
          </a:xfrm>
          <a:prstGeom prst="roundRect">
            <a:avLst/>
          </a:prstGeom>
          <a:solidFill>
            <a:srgbClr val="1F75B2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סדר אחד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0" y="1024128"/>
            <a:ext cx="2331720" cy="502920"/>
          </a:xfrm>
          <a:prstGeom prst="roundRect">
            <a:avLst/>
          </a:prstGeom>
          <a:solidFill>
            <a:srgbClr val="FFFFFF"/>
          </a:solidFill>
          <a:ln w="14604">
            <a:solidFill>
              <a:srgbClr val="CF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>
                <a:solidFill>
                  <a:srgbClr val="102A43"/>
                </a:solidFill>
                <a:latin typeface="Arial"/>
              </a:rPr>
              <a:t>למשל: K, K, R, R</a:t>
            </a:r>
          </a:p>
        </p:txBody>
      </p:sp>
      <p:pic>
        <p:nvPicPr>
          <p:cNvPr id="7" name="Picture 6" descr="or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932688"/>
            <a:ext cx="5349240" cy="6400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914400" y="2057400"/>
            <a:ext cx="5166360" cy="566928"/>
          </a:xfrm>
          <a:prstGeom prst="roundRect">
            <a:avLst/>
          </a:prstGeom>
          <a:solidFill>
            <a:srgbClr val="E8F4FA"/>
          </a:solidFill>
          <a:ln w="14604">
            <a:solidFill>
              <a:srgbClr val="1F7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dirty="0" err="1">
                <a:solidFill>
                  <a:srgbClr val="102A43"/>
                </a:solidFill>
                <a:latin typeface="Arial"/>
              </a:rPr>
              <a:t>לאורך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סדר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קבוע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כופלים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,</a:t>
            </a:r>
            <a:endParaRPr lang="he-IL" sz="1600" b="1" dirty="0">
              <a:solidFill>
                <a:srgbClr val="102A43"/>
              </a:solidFill>
              <a:latin typeface="Arial"/>
            </a:endParaRPr>
          </a:p>
          <a:p>
            <a:pPr algn="ctr"/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כי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ארבע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החזרות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של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הניסוי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בלתי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תלויות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37960" y="1918674"/>
            <a:ext cx="4663440" cy="777240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600" b="1" dirty="0" err="1">
                <a:solidFill>
                  <a:srgbClr val="102A43"/>
                </a:solidFill>
                <a:latin typeface="Arial"/>
              </a:rPr>
              <a:t>בין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הסידורים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מחברים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,</a:t>
            </a:r>
            <a:endParaRPr lang="he-IL" sz="1600" b="1" dirty="0">
              <a:solidFill>
                <a:srgbClr val="102A43"/>
              </a:solidFill>
              <a:latin typeface="Arial"/>
            </a:endParaRPr>
          </a:p>
          <a:p>
            <a:pPr algn="ctr"/>
            <a:r>
              <a:rPr sz="1600" b="1" dirty="0" err="1">
                <a:solidFill>
                  <a:srgbClr val="102A43"/>
                </a:solidFill>
                <a:latin typeface="Arial"/>
              </a:rPr>
              <a:t>כי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לא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יכולים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להתקיים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שני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סידורים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שונים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02A43"/>
                </a:solidFill>
                <a:latin typeface="Arial"/>
              </a:rPr>
              <a:t>באותה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 </a:t>
            </a:r>
            <a:r>
              <a:rPr lang="he-IL" sz="1600" b="1" dirty="0">
                <a:solidFill>
                  <a:srgbClr val="102A43"/>
                </a:solidFill>
                <a:latin typeface="Arial"/>
              </a:rPr>
              <a:t>רביעייה</a:t>
            </a:r>
            <a:r>
              <a:rPr sz="1600" b="1" dirty="0">
                <a:solidFill>
                  <a:srgbClr val="102A43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89720" y="3127248"/>
            <a:ext cx="1920240" cy="420624"/>
          </a:xfrm>
          <a:prstGeom prst="roundRect">
            <a:avLst/>
          </a:prstGeom>
          <a:solidFill>
            <a:srgbClr val="36945C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כל הסידורים</a:t>
            </a:r>
          </a:p>
        </p:txBody>
      </p:sp>
      <p:pic>
        <p:nvPicPr>
          <p:cNvPr id="11" name="Picture 10" descr="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999232"/>
            <a:ext cx="7909560" cy="77724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982980" y="4337659"/>
            <a:ext cx="10195560" cy="786384"/>
          </a:xfrm>
          <a:prstGeom prst="roundRect">
            <a:avLst/>
          </a:prstGeom>
          <a:solidFill>
            <a:srgbClr val="FFFFFF"/>
          </a:solidFill>
          <a:ln w="14604">
            <a:solidFill>
              <a:srgbClr val="CF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800" b="0" dirty="0" err="1">
                <a:solidFill>
                  <a:srgbClr val="102A43"/>
                </a:solidFill>
                <a:latin typeface="Arial"/>
              </a:rPr>
              <a:t>ההסתברות</a:t>
            </a:r>
            <a:r>
              <a:rPr sz="18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02A43"/>
                </a:solidFill>
                <a:latin typeface="Arial"/>
              </a:rPr>
              <a:t>שבארבע</a:t>
            </a:r>
            <a:r>
              <a:rPr sz="18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02A43"/>
                </a:solidFill>
                <a:latin typeface="Arial"/>
              </a:rPr>
              <a:t>חזרות</a:t>
            </a:r>
            <a:r>
              <a:rPr sz="18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02A43"/>
                </a:solidFill>
                <a:latin typeface="Arial"/>
              </a:rPr>
              <a:t>נקבל</a:t>
            </a:r>
            <a:r>
              <a:rPr sz="18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02A43"/>
                </a:solidFill>
                <a:latin typeface="Arial"/>
              </a:rPr>
              <a:t>בדיוק</a:t>
            </a:r>
            <a:r>
              <a:rPr sz="18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02A43"/>
                </a:solidFill>
                <a:latin typeface="Arial"/>
              </a:rPr>
              <a:t>שתי</a:t>
            </a:r>
            <a:r>
              <a:rPr sz="18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02A43"/>
                </a:solidFill>
                <a:latin typeface="Arial"/>
              </a:rPr>
              <a:t>חזרות</a:t>
            </a:r>
            <a:r>
              <a:rPr sz="18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02A43"/>
                </a:solidFill>
                <a:latin typeface="Arial"/>
              </a:rPr>
              <a:t>עם</a:t>
            </a:r>
            <a:r>
              <a:rPr sz="18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02A43"/>
                </a:solidFill>
                <a:latin typeface="Arial"/>
              </a:rPr>
              <a:t>שני</a:t>
            </a:r>
            <a:r>
              <a:rPr sz="18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02A43"/>
                </a:solidFill>
                <a:latin typeface="Arial"/>
              </a:rPr>
              <a:t>קשים</a:t>
            </a:r>
            <a:r>
              <a:rPr sz="18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02A43"/>
                </a:solidFill>
                <a:latin typeface="Arial"/>
              </a:rPr>
              <a:t>ובדיוק</a:t>
            </a:r>
            <a:r>
              <a:rPr sz="18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02A43"/>
                </a:solidFill>
                <a:latin typeface="Arial"/>
              </a:rPr>
              <a:t>שתי</a:t>
            </a:r>
            <a:r>
              <a:rPr sz="18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02A43"/>
                </a:solidFill>
                <a:latin typeface="Arial"/>
              </a:rPr>
              <a:t>חזרות</a:t>
            </a:r>
            <a:r>
              <a:rPr sz="18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02A43"/>
                </a:solidFill>
                <a:latin typeface="Arial"/>
              </a:rPr>
              <a:t>עם</a:t>
            </a:r>
            <a:r>
              <a:rPr sz="18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800" b="0" dirty="0" err="1">
                <a:solidFill>
                  <a:srgbClr val="102A43"/>
                </a:solidFill>
                <a:latin typeface="Arial"/>
              </a:rPr>
              <a:t>שני</a:t>
            </a:r>
            <a:r>
              <a:rPr lang="he-IL" sz="1800" b="0" dirty="0">
                <a:solidFill>
                  <a:srgbClr val="102A43"/>
                </a:solidFill>
                <a:latin typeface="Arial"/>
              </a:rPr>
              <a:t> רכים</a:t>
            </a:r>
            <a:endParaRPr sz="1800" b="0" dirty="0">
              <a:solidFill>
                <a:srgbClr val="102A43"/>
              </a:solidFill>
              <a:latin typeface="Arial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64592" y="6510528"/>
            <a:ext cx="292608" cy="201168"/>
          </a:xfrm>
          <a:prstGeom prst="roundRect">
            <a:avLst/>
          </a:prstGeom>
          <a:solidFill>
            <a:srgbClr val="F7FBFD"/>
          </a:solidFill>
          <a:ln w="14604">
            <a:solidFill>
              <a:srgbClr val="F7FB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l"/>
            <a:r>
              <a:rPr sz="800" b="0">
                <a:solidFill>
                  <a:srgbClr val="5D6976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BFD"/>
          </a:solidFill>
          <a:ln>
            <a:solidFill>
              <a:srgbClr val="F7FB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24A096"/>
          </a:solidFill>
          <a:ln>
            <a:solidFill>
              <a:srgbClr val="24A0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37744"/>
            <a:ext cx="11155680" cy="43891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/>
            <a:r>
              <a:rPr sz="2500" b="1">
                <a:solidFill>
                  <a:srgbClr val="153B5C"/>
                </a:solidFill>
                <a:latin typeface="Arial"/>
              </a:rPr>
              <a:t>למה זה לא ברנולי רגיל?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94944"/>
            <a:ext cx="10972800" cy="2560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/>
            <a:r>
              <a:rPr sz="1200">
                <a:solidFill>
                  <a:srgbClr val="5D6976"/>
                </a:solidFill>
                <a:latin typeface="Arial"/>
              </a:rPr>
              <a:t>הטעות הנפוצה: להתייחס לשתי החזרות הרכות כאילו הן המשלים של שתי החזרות הקשות.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543800" y="1097280"/>
            <a:ext cx="3657600" cy="566928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 dirty="0">
                <a:solidFill>
                  <a:srgbClr val="102A43"/>
                </a:solidFill>
                <a:latin typeface="Arial"/>
              </a:rPr>
              <a:t>K — “</a:t>
            </a:r>
            <a:r>
              <a:rPr sz="1700" b="1" dirty="0" err="1">
                <a:solidFill>
                  <a:srgbClr val="102A43"/>
                </a:solidFill>
                <a:latin typeface="Arial"/>
              </a:rPr>
              <a:t>שני</a:t>
            </a:r>
            <a:r>
              <a:rPr sz="1700" b="1" dirty="0">
                <a:solidFill>
                  <a:srgbClr val="102A43"/>
                </a:solidFill>
                <a:latin typeface="Arial"/>
              </a:rPr>
              <a:t> </a:t>
            </a:r>
            <a:r>
              <a:rPr sz="1700" b="1" dirty="0" err="1">
                <a:solidFill>
                  <a:srgbClr val="102A43"/>
                </a:solidFill>
                <a:latin typeface="Arial"/>
              </a:rPr>
              <a:t>קשים</a:t>
            </a:r>
            <a:r>
              <a:rPr sz="1700" b="1" dirty="0">
                <a:solidFill>
                  <a:srgbClr val="102A43"/>
                </a:solidFill>
                <a:latin typeface="Arial"/>
              </a:rPr>
              <a:t>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17720" y="1097280"/>
            <a:ext cx="2377440" cy="566928"/>
          </a:xfrm>
          <a:prstGeom prst="roundRect">
            <a:avLst/>
          </a:prstGeom>
          <a:solidFill>
            <a:srgbClr val="FFFFFF"/>
          </a:solidFill>
          <a:ln w="14604">
            <a:solidFill>
              <a:srgbClr val="CF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700" b="1">
                <a:solidFill>
                  <a:srgbClr val="102A43"/>
                </a:solidFill>
                <a:latin typeface="Arial"/>
              </a:rPr>
              <a:t>אז הכישלון הוא</a:t>
            </a:r>
          </a:p>
        </p:txBody>
      </p:sp>
      <p:pic>
        <p:nvPicPr>
          <p:cNvPr id="9" name="Picture 8" descr="not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993392"/>
            <a:ext cx="5029200" cy="594360"/>
          </a:xfrm>
          <a:prstGeom prst="rect">
            <a:avLst/>
          </a:prstGeom>
        </p:spPr>
      </p:pic>
      <p:pic>
        <p:nvPicPr>
          <p:cNvPr id="11" name="Picture 10" descr="r_not_not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0" y="3337560"/>
            <a:ext cx="5303520" cy="658368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8915400" y="4224528"/>
            <a:ext cx="2240280" cy="457200"/>
          </a:xfrm>
          <a:prstGeom prst="roundRect">
            <a:avLst/>
          </a:prstGeom>
          <a:solidFill>
            <a:srgbClr val="FFEBEB"/>
          </a:solidFill>
          <a:ln w="14604">
            <a:solidFill>
              <a:srgbClr val="CD3E4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500" b="1">
                <a:solidFill>
                  <a:srgbClr val="102A43"/>
                </a:solidFill>
                <a:latin typeface="Arial"/>
              </a:rPr>
              <a:t>לכן לא משתמשים ב:</a:t>
            </a:r>
          </a:p>
        </p:txBody>
      </p:sp>
      <p:pic>
        <p:nvPicPr>
          <p:cNvPr id="13" name="Picture 12" descr="wro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7440" y="4160520"/>
            <a:ext cx="6217920" cy="56692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914400" y="5166360"/>
            <a:ext cx="10241280" cy="658368"/>
          </a:xfrm>
          <a:prstGeom prst="roundRect">
            <a:avLst/>
          </a:prstGeom>
          <a:solidFill>
            <a:srgbClr val="E6F6EB"/>
          </a:solidFill>
          <a:ln w="14604">
            <a:solidFill>
              <a:srgbClr val="3694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/>
            <a:r>
              <a:rPr sz="1800" b="1">
                <a:solidFill>
                  <a:srgbClr val="102A43"/>
                </a:solidFill>
                <a:latin typeface="Arial"/>
              </a:rPr>
              <a:t>במקום ברנולי פשוט: סופרים את מיקום שני סוגי התוצאות ומכפילים בהסתברות של כל סדר.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4592" y="6510528"/>
            <a:ext cx="292608" cy="201168"/>
          </a:xfrm>
          <a:prstGeom prst="roundRect">
            <a:avLst/>
          </a:prstGeom>
          <a:solidFill>
            <a:srgbClr val="F7FBFD"/>
          </a:solidFill>
          <a:ln w="14604">
            <a:solidFill>
              <a:srgbClr val="F7FB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l"/>
            <a:r>
              <a:rPr sz="800" b="0">
                <a:solidFill>
                  <a:srgbClr val="5D6976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D02C2D5E-F55C-4E22-A31E-36693080B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0143" y="1394566"/>
            <a:ext cx="9960515" cy="5130217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72512981-234E-4F72-A0B3-2FA3861A81BD}"/>
              </a:ext>
            </a:extLst>
          </p:cNvPr>
          <p:cNvSpPr txBox="1"/>
          <p:nvPr/>
        </p:nvSpPr>
        <p:spPr>
          <a:xfrm>
            <a:off x="3175462" y="631767"/>
            <a:ext cx="77684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e-IL" sz="3600" dirty="0">
                <a:solidFill>
                  <a:srgbClr val="0070C0"/>
                </a:solidFill>
              </a:rPr>
              <a:t>שאלון 571- הסתברות –מועד ב- קיץ 2026</a:t>
            </a:r>
            <a:endParaRPr lang="en-IL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055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700888" y="59253"/>
            <a:ext cx="12191695" cy="6858000"/>
          </a:xfrm>
          <a:prstGeom prst="rect">
            <a:avLst/>
          </a:prstGeom>
          <a:solidFill>
            <a:srgbClr val="F6FAFD"/>
          </a:solidFill>
          <a:ln w="12700">
            <a:solidFill>
              <a:srgbClr val="F6FAF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A3A3"/>
          </a:solidFill>
          <a:ln w="12700">
            <a:solidFill>
              <a:srgbClr val="1FA3A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256032"/>
            <a:ext cx="112014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מועד ב׳ 2026 — עץ הקבלה לעבודה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676656"/>
            <a:ext cx="11201400" cy="21945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1100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העץ חושף את כל המסלולים: התקבל, נכשל במבחן ב׳, נכשל בריאיון, או לא עבר מבחן א׳.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987552"/>
            <a:ext cx="2084832" cy="310896"/>
          </a:xfrm>
          <a:prstGeom prst="rect">
            <a:avLst/>
          </a:prstGeom>
          <a:solidFill>
            <a:srgbClr val="D9304F"/>
          </a:solidFill>
          <a:ln w="12700">
            <a:solidFill>
              <a:srgbClr val="D9304F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הבנת השאלה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2743200" y="987552"/>
            <a:ext cx="2084832" cy="310896"/>
          </a:xfrm>
          <a:prstGeom prst="rect">
            <a:avLst/>
          </a:prstGeom>
          <a:solidFill>
            <a:srgbClr val="1D73B7"/>
          </a:solidFill>
          <a:ln w="12700">
            <a:solidFill>
              <a:srgbClr val="1D73B7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מבנה מתמטי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983480" y="987552"/>
            <a:ext cx="2084832" cy="310896"/>
          </a:xfrm>
          <a:prstGeom prst="rect">
            <a:avLst/>
          </a:prstGeom>
          <a:solidFill>
            <a:srgbClr val="DDE7EF"/>
          </a:solidFill>
          <a:ln w="12700">
            <a:solidFill>
              <a:srgbClr val="DDE7EF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קיצור אפשרי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223760" y="987552"/>
            <a:ext cx="2084832" cy="310896"/>
          </a:xfrm>
          <a:prstGeom prst="rect">
            <a:avLst/>
          </a:prstGeom>
          <a:solidFill>
            <a:srgbClr val="6C45B8"/>
          </a:solidFill>
          <a:ln w="12700">
            <a:solidFill>
              <a:srgbClr val="6C45B8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ייצוג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464040" y="987552"/>
            <a:ext cx="2084832" cy="310896"/>
          </a:xfrm>
          <a:prstGeom prst="rect">
            <a:avLst/>
          </a:prstGeom>
          <a:solidFill>
            <a:srgbClr val="DDE7EF"/>
          </a:solidFill>
          <a:ln w="12700">
            <a:solidFill>
              <a:srgbClr val="DDE7EF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ברנולי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91440" y="1349106"/>
            <a:ext cx="5303520" cy="384048"/>
          </a:xfrm>
          <a:prstGeom prst="rect">
            <a:avLst/>
          </a:prstGeom>
          <a:solidFill>
            <a:srgbClr val="EAF5FF"/>
          </a:solidFill>
          <a:ln w="12700">
            <a:solidFill>
              <a:srgbClr val="1D73B7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400" b="1" dirty="0" err="1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עץ</a:t>
            </a:r>
            <a:r>
              <a:rPr lang="en-US" sz="1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he-IL" sz="1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לסעיף א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617013" y="2067276"/>
            <a:ext cx="1502176" cy="392460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09087" y="2121408"/>
            <a:ext cx="438912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 flipH="1">
            <a:off x="1325880" y="2067276"/>
            <a:ext cx="1291133" cy="365028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483614" y="2121408"/>
            <a:ext cx="502920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1−p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119189" y="2743932"/>
            <a:ext cx="676656" cy="460126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08653" y="2831897"/>
            <a:ext cx="411480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2p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 flipH="1">
            <a:off x="3570549" y="2743932"/>
            <a:ext cx="548640" cy="439826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378251" y="2831897"/>
            <a:ext cx="548640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1−2p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795845" y="3488253"/>
            <a:ext cx="642823" cy="426293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900727" y="3559302"/>
            <a:ext cx="411480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3/4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 flipH="1">
            <a:off x="4199839" y="3488253"/>
            <a:ext cx="596006" cy="419527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122572" y="3559302"/>
            <a:ext cx="411480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1/4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2312518" y="1783080"/>
            <a:ext cx="642823" cy="284196"/>
          </a:xfrm>
          <a:prstGeom prst="rect">
            <a:avLst/>
          </a:prstGeom>
          <a:solidFill>
            <a:srgbClr val="123B61"/>
          </a:solidFill>
          <a:ln w="12700">
            <a:solidFill>
              <a:srgbClr val="123B61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מועמד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834994" y="2459736"/>
            <a:ext cx="568391" cy="284196"/>
          </a:xfrm>
          <a:prstGeom prst="rect">
            <a:avLst/>
          </a:prstGeom>
          <a:solidFill>
            <a:srgbClr val="1D73B7"/>
          </a:solidFill>
          <a:ln w="12700">
            <a:solidFill>
              <a:srgbClr val="1D73B7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עבר א׳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90042" y="2459736"/>
            <a:ext cx="642823" cy="284196"/>
          </a:xfrm>
          <a:prstGeom prst="rect">
            <a:avLst/>
          </a:prstGeom>
          <a:solidFill>
            <a:srgbClr val="D9304F"/>
          </a:solidFill>
          <a:ln w="12700">
            <a:solidFill>
              <a:srgbClr val="D9304F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לא עבר א׳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511650" y="3204058"/>
            <a:ext cx="568391" cy="284196"/>
          </a:xfrm>
          <a:prstGeom prst="rect">
            <a:avLst/>
          </a:prstGeom>
          <a:solidFill>
            <a:srgbClr val="1FA3A3"/>
          </a:solidFill>
          <a:ln w="12700">
            <a:solidFill>
              <a:srgbClr val="1FA3A3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עבר ב׳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056839" y="3204058"/>
            <a:ext cx="642823" cy="284196"/>
          </a:xfrm>
          <a:prstGeom prst="rect">
            <a:avLst/>
          </a:prstGeom>
          <a:solidFill>
            <a:srgbClr val="F39C35"/>
          </a:solidFill>
          <a:ln w="12700">
            <a:solidFill>
              <a:srgbClr val="F39C35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לא עבר ב׳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5154473" y="3914546"/>
            <a:ext cx="710489" cy="284196"/>
          </a:xfrm>
          <a:prstGeom prst="rect">
            <a:avLst/>
          </a:prstGeom>
          <a:solidFill>
            <a:srgbClr val="18804D"/>
          </a:solidFill>
          <a:ln w="12700">
            <a:solidFill>
              <a:srgbClr val="18804D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עבר ריאיון</a:t>
            </a:r>
            <a:endParaRPr lang="en-US" sz="1020" dirty="0"/>
          </a:p>
        </p:txBody>
      </p:sp>
      <p:sp>
        <p:nvSpPr>
          <p:cNvPr id="30" name="Text 28"/>
          <p:cNvSpPr/>
          <p:nvPr/>
        </p:nvSpPr>
        <p:spPr>
          <a:xfrm>
            <a:off x="3868826" y="3914546"/>
            <a:ext cx="778154" cy="284196"/>
          </a:xfrm>
          <a:prstGeom prst="rect">
            <a:avLst/>
          </a:prstGeom>
          <a:solidFill>
            <a:srgbClr val="6C45B8"/>
          </a:solidFill>
          <a:ln w="12700">
            <a:solidFill>
              <a:srgbClr val="6C45B8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נכשל בריאיון</a:t>
            </a:r>
            <a:endParaRPr lang="en-US" sz="1020" dirty="0"/>
          </a:p>
        </p:txBody>
      </p:sp>
      <p:sp>
        <p:nvSpPr>
          <p:cNvPr id="31" name="Text 29"/>
          <p:cNvSpPr/>
          <p:nvPr/>
        </p:nvSpPr>
        <p:spPr>
          <a:xfrm>
            <a:off x="620878" y="2967228"/>
            <a:ext cx="798454" cy="216530"/>
          </a:xfrm>
          <a:prstGeom prst="rect">
            <a:avLst/>
          </a:prstGeom>
          <a:solidFill>
            <a:srgbClr val="FFF0F2"/>
          </a:solidFill>
          <a:ln w="12700">
            <a:solidFill>
              <a:srgbClr val="D9304F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950" b="1" dirty="0">
                <a:solidFill>
                  <a:srgbClr val="D930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לא התקבל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3002707" y="3691250"/>
            <a:ext cx="757855" cy="216530"/>
          </a:xfrm>
          <a:prstGeom prst="rect">
            <a:avLst/>
          </a:prstGeom>
          <a:solidFill>
            <a:srgbClr val="FFF0F2"/>
          </a:solidFill>
          <a:ln w="12700">
            <a:solidFill>
              <a:srgbClr val="D9304F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950" b="1" dirty="0">
                <a:solidFill>
                  <a:srgbClr val="D930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לא התקבל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5168006" y="4401739"/>
            <a:ext cx="663123" cy="216530"/>
          </a:xfrm>
          <a:prstGeom prst="rect">
            <a:avLst/>
          </a:prstGeom>
          <a:solidFill>
            <a:srgbClr val="EAF9F4"/>
          </a:solidFill>
          <a:ln w="12700">
            <a:solidFill>
              <a:srgbClr val="18804D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950" b="1" dirty="0">
                <a:solidFill>
                  <a:srgbClr val="1880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התקבל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3855293" y="4401739"/>
            <a:ext cx="757855" cy="216530"/>
          </a:xfrm>
          <a:prstGeom prst="rect">
            <a:avLst/>
          </a:prstGeom>
          <a:solidFill>
            <a:srgbClr val="FFF0F2"/>
          </a:solidFill>
          <a:ln w="12700">
            <a:solidFill>
              <a:srgbClr val="D9304F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950" b="1" dirty="0">
                <a:solidFill>
                  <a:srgbClr val="D930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לא התקבל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6812280" y="1298448"/>
            <a:ext cx="4709160" cy="384048"/>
          </a:xfrm>
          <a:prstGeom prst="rect">
            <a:avLst/>
          </a:prstGeom>
          <a:solidFill>
            <a:srgbClr val="EAF9F4"/>
          </a:solidFill>
          <a:ln w="12700">
            <a:solidFill>
              <a:srgbClr val="18804D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עץ </a:t>
            </a:r>
            <a:r>
              <a:rPr lang="en-US" sz="1400" b="1" dirty="0" err="1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לאחר</a:t>
            </a:r>
            <a:r>
              <a:rPr lang="en-US" sz="1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he-IL" sz="1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קבלת </a:t>
            </a:r>
            <a:r>
              <a:rPr lang="en-US" sz="1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p=0.2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8103413" y="2067276"/>
            <a:ext cx="1502176" cy="392460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695487" y="2121408"/>
            <a:ext cx="438912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0.2</a:t>
            </a:r>
            <a:endParaRPr lang="en-US" sz="1050" dirty="0"/>
          </a:p>
        </p:txBody>
      </p:sp>
      <p:sp>
        <p:nvSpPr>
          <p:cNvPr id="38" name="Shape 36"/>
          <p:cNvSpPr/>
          <p:nvPr/>
        </p:nvSpPr>
        <p:spPr>
          <a:xfrm flipH="1">
            <a:off x="7535023" y="2089770"/>
            <a:ext cx="364728" cy="392460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181732" y="2230321"/>
            <a:ext cx="502920" cy="1288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0.8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9605589" y="2743932"/>
            <a:ext cx="676656" cy="460126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9795053" y="2831897"/>
            <a:ext cx="411480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0.4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9605589" y="2743932"/>
            <a:ext cx="0" cy="460126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864651" y="2831897"/>
            <a:ext cx="548640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0.6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10282245" y="3488253"/>
            <a:ext cx="642823" cy="426293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0387127" y="3559302"/>
            <a:ext cx="411480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3/4</a:t>
            </a:r>
            <a:endParaRPr lang="en-US" sz="1050" dirty="0"/>
          </a:p>
        </p:txBody>
      </p:sp>
      <p:sp>
        <p:nvSpPr>
          <p:cNvPr id="46" name="Shape 44"/>
          <p:cNvSpPr/>
          <p:nvPr/>
        </p:nvSpPr>
        <p:spPr>
          <a:xfrm>
            <a:off x="10282245" y="3488253"/>
            <a:ext cx="0" cy="426293"/>
          </a:xfrm>
          <a:prstGeom prst="line">
            <a:avLst/>
          </a:prstGeom>
          <a:noFill/>
          <a:ln w="14605">
            <a:solidFill>
              <a:srgbClr val="5F6B7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9608972" y="3559302"/>
            <a:ext cx="411480" cy="16459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1/4</a:t>
            </a:r>
            <a:endParaRPr lang="en-US" sz="1050" dirty="0"/>
          </a:p>
        </p:txBody>
      </p:sp>
      <p:sp>
        <p:nvSpPr>
          <p:cNvPr id="48" name="Text 46"/>
          <p:cNvSpPr/>
          <p:nvPr/>
        </p:nvSpPr>
        <p:spPr>
          <a:xfrm>
            <a:off x="7798918" y="1783080"/>
            <a:ext cx="642823" cy="284196"/>
          </a:xfrm>
          <a:prstGeom prst="rect">
            <a:avLst/>
          </a:prstGeom>
          <a:solidFill>
            <a:srgbClr val="123B61"/>
          </a:solidFill>
          <a:ln w="12700">
            <a:solidFill>
              <a:srgbClr val="123B61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מועמד</a:t>
            </a:r>
            <a:endParaRPr lang="en-US" sz="1100" dirty="0"/>
          </a:p>
        </p:txBody>
      </p:sp>
      <p:sp>
        <p:nvSpPr>
          <p:cNvPr id="49" name="Text 47"/>
          <p:cNvSpPr/>
          <p:nvPr/>
        </p:nvSpPr>
        <p:spPr>
          <a:xfrm>
            <a:off x="9321394" y="2459736"/>
            <a:ext cx="568391" cy="284196"/>
          </a:xfrm>
          <a:prstGeom prst="rect">
            <a:avLst/>
          </a:prstGeom>
          <a:solidFill>
            <a:srgbClr val="1D73B7"/>
          </a:solidFill>
          <a:ln w="12700">
            <a:solidFill>
              <a:srgbClr val="1D73B7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עבר א׳</a:t>
            </a:r>
            <a:endParaRPr lang="en-US" sz="1050" dirty="0"/>
          </a:p>
        </p:txBody>
      </p:sp>
      <p:sp>
        <p:nvSpPr>
          <p:cNvPr id="50" name="Text 48"/>
          <p:cNvSpPr/>
          <p:nvPr/>
        </p:nvSpPr>
        <p:spPr>
          <a:xfrm>
            <a:off x="7477506" y="2505456"/>
            <a:ext cx="642823" cy="310896"/>
          </a:xfrm>
          <a:prstGeom prst="rect">
            <a:avLst/>
          </a:prstGeom>
          <a:solidFill>
            <a:srgbClr val="D9304F"/>
          </a:solidFill>
          <a:ln w="12700">
            <a:solidFill>
              <a:srgbClr val="D9304F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לא עבר א׳</a:t>
            </a:r>
            <a:endParaRPr lang="en-US" sz="1050" dirty="0"/>
          </a:p>
        </p:txBody>
      </p:sp>
      <p:sp>
        <p:nvSpPr>
          <p:cNvPr id="51" name="Text 49"/>
          <p:cNvSpPr/>
          <p:nvPr/>
        </p:nvSpPr>
        <p:spPr>
          <a:xfrm>
            <a:off x="9998050" y="3204058"/>
            <a:ext cx="568391" cy="284196"/>
          </a:xfrm>
          <a:prstGeom prst="rect">
            <a:avLst/>
          </a:prstGeom>
          <a:solidFill>
            <a:srgbClr val="1FA3A3"/>
          </a:solidFill>
          <a:ln w="12700">
            <a:solidFill>
              <a:srgbClr val="1FA3A3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עבר ב׳</a:t>
            </a:r>
            <a:endParaRPr lang="en-US" sz="1050" dirty="0"/>
          </a:p>
        </p:txBody>
      </p:sp>
      <p:sp>
        <p:nvSpPr>
          <p:cNvPr id="52" name="Text 50"/>
          <p:cNvSpPr/>
          <p:nvPr/>
        </p:nvSpPr>
        <p:spPr>
          <a:xfrm>
            <a:off x="8543239" y="3204058"/>
            <a:ext cx="642823" cy="284196"/>
          </a:xfrm>
          <a:prstGeom prst="rect">
            <a:avLst/>
          </a:prstGeom>
          <a:solidFill>
            <a:srgbClr val="F39C35"/>
          </a:solidFill>
          <a:ln w="12700">
            <a:solidFill>
              <a:srgbClr val="F39C35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לא עבר ב׳</a:t>
            </a:r>
            <a:endParaRPr lang="en-US" sz="1050" dirty="0"/>
          </a:p>
        </p:txBody>
      </p:sp>
      <p:sp>
        <p:nvSpPr>
          <p:cNvPr id="53" name="Text 51"/>
          <p:cNvSpPr/>
          <p:nvPr/>
        </p:nvSpPr>
        <p:spPr>
          <a:xfrm>
            <a:off x="10640873" y="3914546"/>
            <a:ext cx="710489" cy="284196"/>
          </a:xfrm>
          <a:prstGeom prst="rect">
            <a:avLst/>
          </a:prstGeom>
          <a:solidFill>
            <a:srgbClr val="18804D"/>
          </a:solidFill>
          <a:ln w="12700">
            <a:solidFill>
              <a:srgbClr val="18804D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עבר ריאיון</a:t>
            </a:r>
            <a:endParaRPr lang="en-US" sz="1020" dirty="0"/>
          </a:p>
        </p:txBody>
      </p:sp>
      <p:sp>
        <p:nvSpPr>
          <p:cNvPr id="54" name="Text 52"/>
          <p:cNvSpPr/>
          <p:nvPr/>
        </p:nvSpPr>
        <p:spPr>
          <a:xfrm>
            <a:off x="9355226" y="3914546"/>
            <a:ext cx="778154" cy="284196"/>
          </a:xfrm>
          <a:prstGeom prst="rect">
            <a:avLst/>
          </a:prstGeom>
          <a:solidFill>
            <a:srgbClr val="6C45B8"/>
          </a:solidFill>
          <a:ln w="12700">
            <a:solidFill>
              <a:srgbClr val="6C45B8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נכשל בריאיון</a:t>
            </a:r>
            <a:endParaRPr lang="en-US" sz="1020" dirty="0"/>
          </a:p>
        </p:txBody>
      </p:sp>
      <p:sp>
        <p:nvSpPr>
          <p:cNvPr id="55" name="Text 53"/>
          <p:cNvSpPr/>
          <p:nvPr/>
        </p:nvSpPr>
        <p:spPr>
          <a:xfrm>
            <a:off x="7327362" y="2949124"/>
            <a:ext cx="664179" cy="187268"/>
          </a:xfrm>
          <a:prstGeom prst="rect">
            <a:avLst/>
          </a:prstGeom>
          <a:solidFill>
            <a:srgbClr val="FFF0F2"/>
          </a:solidFill>
          <a:ln w="12700">
            <a:solidFill>
              <a:srgbClr val="D9304F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950" b="1" dirty="0">
                <a:solidFill>
                  <a:srgbClr val="D930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לא התקבל</a:t>
            </a:r>
            <a:endParaRPr lang="en-US" sz="950" dirty="0"/>
          </a:p>
        </p:txBody>
      </p:sp>
      <p:sp>
        <p:nvSpPr>
          <p:cNvPr id="56" name="Text 54"/>
          <p:cNvSpPr/>
          <p:nvPr/>
        </p:nvSpPr>
        <p:spPr>
          <a:xfrm>
            <a:off x="8489107" y="3691250"/>
            <a:ext cx="757855" cy="216530"/>
          </a:xfrm>
          <a:prstGeom prst="rect">
            <a:avLst/>
          </a:prstGeom>
          <a:solidFill>
            <a:srgbClr val="FFF0F2"/>
          </a:solidFill>
          <a:ln w="12700">
            <a:solidFill>
              <a:srgbClr val="D9304F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950" b="1" dirty="0">
                <a:solidFill>
                  <a:srgbClr val="D930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לא התקבל</a:t>
            </a:r>
            <a:endParaRPr lang="en-US" sz="950" dirty="0"/>
          </a:p>
        </p:txBody>
      </p:sp>
      <p:sp>
        <p:nvSpPr>
          <p:cNvPr id="57" name="Text 55"/>
          <p:cNvSpPr/>
          <p:nvPr/>
        </p:nvSpPr>
        <p:spPr>
          <a:xfrm>
            <a:off x="10654406" y="4401739"/>
            <a:ext cx="663123" cy="216530"/>
          </a:xfrm>
          <a:prstGeom prst="rect">
            <a:avLst/>
          </a:prstGeom>
          <a:solidFill>
            <a:srgbClr val="EAF9F4"/>
          </a:solidFill>
          <a:ln w="12700">
            <a:solidFill>
              <a:srgbClr val="18804D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950" b="1" dirty="0">
                <a:solidFill>
                  <a:srgbClr val="1880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התקבל</a:t>
            </a:r>
            <a:endParaRPr lang="en-US" sz="950" dirty="0"/>
          </a:p>
        </p:txBody>
      </p:sp>
      <p:sp>
        <p:nvSpPr>
          <p:cNvPr id="58" name="Text 56"/>
          <p:cNvSpPr/>
          <p:nvPr/>
        </p:nvSpPr>
        <p:spPr>
          <a:xfrm>
            <a:off x="9341693" y="4401739"/>
            <a:ext cx="757855" cy="216530"/>
          </a:xfrm>
          <a:prstGeom prst="rect">
            <a:avLst/>
          </a:prstGeom>
          <a:solidFill>
            <a:srgbClr val="FFF0F2"/>
          </a:solidFill>
          <a:ln w="12700">
            <a:solidFill>
              <a:srgbClr val="D9304F"/>
            </a:solidFill>
          </a:ln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950" b="1" dirty="0">
                <a:solidFill>
                  <a:srgbClr val="D930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לא התקבל</a:t>
            </a:r>
            <a:endParaRPr lang="en-US" sz="950" dirty="0"/>
          </a:p>
        </p:txBody>
      </p:sp>
      <p:sp>
        <p:nvSpPr>
          <p:cNvPr id="61" name="Text 59"/>
          <p:cNvSpPr/>
          <p:nvPr/>
        </p:nvSpPr>
        <p:spPr>
          <a:xfrm>
            <a:off x="201168" y="6510528"/>
            <a:ext cx="228600" cy="1463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 rtl="1">
              <a:buNone/>
            </a:pPr>
            <a:r>
              <a:rPr lang="en-US" sz="750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50" dirty="0"/>
          </a:p>
        </p:txBody>
      </p:sp>
      <p:pic>
        <p:nvPicPr>
          <p:cNvPr id="63" name="תמונה 62">
            <a:extLst>
              <a:ext uri="{FF2B5EF4-FFF2-40B4-BE49-F238E27FC236}">
                <a16:creationId xmlns:a16="http://schemas.microsoft.com/office/drawing/2014/main" id="{7A9C6328-9233-4087-BFC3-38381A4FF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878" y="4825707"/>
            <a:ext cx="6284422" cy="180486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BFD"/>
          </a:solidFill>
          <a:ln>
            <a:solidFill>
              <a:srgbClr val="F7FB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FA7A3"/>
          </a:solidFill>
          <a:ln>
            <a:solidFill>
              <a:srgbClr val="3FA7A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</p:spPr>
        <p:txBody>
          <a:bodyPr wrap="square" anchor="ctr">
            <a:normAutofit fontScale="92500" lnSpcReduction="10000"/>
          </a:bodyPr>
          <a:lstStyle/>
          <a:p>
            <a:pPr algn="r"/>
            <a:r>
              <a:rPr sz="2500" b="1">
                <a:solidFill>
                  <a:srgbClr val="153B5C"/>
                </a:solidFill>
                <a:latin typeface="Arial"/>
              </a:rPr>
              <a:t>מועד ב׳ 2026 — סעיף א׳: העץ הסמלי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713232"/>
            <a:ext cx="11155680" cy="228600"/>
          </a:xfrm>
          <a:prstGeom prst="rect">
            <a:avLst/>
          </a:prstGeom>
          <a:noFill/>
        </p:spPr>
        <p:txBody>
          <a:bodyPr wrap="square" anchor="ctr">
            <a:normAutofit fontScale="92500" lnSpcReduction="20000"/>
          </a:bodyPr>
          <a:lstStyle/>
          <a:p>
            <a:pPr algn="r"/>
            <a:r>
              <a:rPr sz="1200" b="0">
                <a:solidFill>
                  <a:srgbClr val="5A6870"/>
                </a:solidFill>
                <a:latin typeface="Arial"/>
              </a:rPr>
              <a:t>המטרה: למצוא את ההסתברות לעבור את הריאיון לאחר שעברו את שני המבחנים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40680" y="1051560"/>
            <a:ext cx="1325880" cy="438912"/>
          </a:xfrm>
          <a:prstGeom prst="roundRect">
            <a:avLst/>
          </a:prstGeom>
          <a:solidFill>
            <a:srgbClr val="153B5C"/>
          </a:solidFill>
          <a:ln w="15240">
            <a:solidFill>
              <a:srgbClr val="153B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מועמד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2194560"/>
            <a:ext cx="1143000" cy="384048"/>
          </a:xfrm>
          <a:prstGeom prst="roundRect">
            <a:avLst/>
          </a:prstGeom>
          <a:solidFill>
            <a:srgbClr val="256F95"/>
          </a:solidFill>
          <a:ln w="15240">
            <a:solidFill>
              <a:srgbClr val="256F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85000" lnSpcReduction="20000"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עבר א׳</a:t>
            </a:r>
          </a:p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60920" y="2194560"/>
            <a:ext cx="1325880" cy="38404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96C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85000" lnSpcReduction="20000"/>
          </a:bodyPr>
          <a:lstStyle/>
          <a:p>
            <a:pPr algn="ctr"/>
            <a:r>
              <a:rPr sz="1200" b="1">
                <a:solidFill>
                  <a:srgbClr val="153B5C"/>
                </a:solidFill>
                <a:latin typeface="Arial"/>
              </a:rPr>
              <a:t>לא עבר א׳</a:t>
            </a:r>
          </a:p>
          <a:p>
            <a:pPr algn="ctr"/>
            <a:r>
              <a:rPr sz="1200" b="1">
                <a:solidFill>
                  <a:srgbClr val="153B5C"/>
                </a:solidFill>
                <a:latin typeface="Arial"/>
              </a:rPr>
              <a:t>Ā</a:t>
            </a:r>
          </a:p>
        </p:txBody>
      </p:sp>
      <p:cxnSp>
        <p:nvCxnSpPr>
          <p:cNvPr id="9" name="Connector 8"/>
          <p:cNvCxnSpPr/>
          <p:nvPr/>
        </p:nvCxnSpPr>
        <p:spPr>
          <a:xfrm flipH="1">
            <a:off x="4251960" y="1481328"/>
            <a:ext cx="1828799" cy="713232"/>
          </a:xfrm>
          <a:prstGeom prst="line">
            <a:avLst/>
          </a:prstGeom>
          <a:ln w="25400">
            <a:solidFill>
              <a:srgbClr val="5E6D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6080759" y="1481328"/>
            <a:ext cx="1920241" cy="713232"/>
          </a:xfrm>
          <a:prstGeom prst="line">
            <a:avLst/>
          </a:prstGeom>
          <a:ln w="25400">
            <a:solidFill>
              <a:srgbClr val="5E6D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800600" y="1709928"/>
            <a:ext cx="594360" cy="228600"/>
          </a:xfrm>
          <a:prstGeom prst="rect">
            <a:avLst/>
          </a:prstGeom>
          <a:noFill/>
        </p:spPr>
        <p:txBody>
          <a:bodyPr wrap="square" anchor="ctr">
            <a:normAutofit fontScale="77500" lnSpcReduction="20000"/>
          </a:bodyPr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12280" y="1709928"/>
            <a:ext cx="731520" cy="228600"/>
          </a:xfrm>
          <a:prstGeom prst="rect">
            <a:avLst/>
          </a:prstGeom>
          <a:noFill/>
        </p:spPr>
        <p:txBody>
          <a:bodyPr wrap="square" anchor="ctr">
            <a:normAutofit fontScale="77500" lnSpcReduction="20000"/>
          </a:bodyPr>
          <a:lstStyle/>
          <a:p>
            <a:pPr algn="ctr"/>
            <a:r>
              <a:rPr sz="1400" b="1" dirty="0">
                <a:solidFill>
                  <a:srgbClr val="102A43"/>
                </a:solidFill>
                <a:latin typeface="Arial"/>
              </a:rPr>
              <a:t>1−p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51760" y="3291840"/>
            <a:ext cx="1051560" cy="384048"/>
          </a:xfrm>
          <a:prstGeom prst="roundRect">
            <a:avLst/>
          </a:prstGeom>
          <a:solidFill>
            <a:srgbClr val="3FA7A3"/>
          </a:solidFill>
          <a:ln w="15240">
            <a:solidFill>
              <a:srgbClr val="3FA7A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85000" lnSpcReduction="20000"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עבר ב׳</a:t>
            </a:r>
          </a:p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26280" y="3291840"/>
            <a:ext cx="1188720" cy="38404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96C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85000" lnSpcReduction="20000"/>
          </a:bodyPr>
          <a:lstStyle/>
          <a:p>
            <a:pPr algn="ctr"/>
            <a:r>
              <a:rPr sz="1200" b="1">
                <a:solidFill>
                  <a:srgbClr val="153B5C"/>
                </a:solidFill>
                <a:latin typeface="Arial"/>
              </a:rPr>
              <a:t>לא עבר ב׳</a:t>
            </a:r>
          </a:p>
          <a:p>
            <a:pPr algn="ctr"/>
            <a:r>
              <a:rPr sz="1200" b="1">
                <a:solidFill>
                  <a:srgbClr val="153B5C"/>
                </a:solidFill>
                <a:latin typeface="Arial"/>
              </a:rPr>
              <a:t>B̄</a:t>
            </a:r>
          </a:p>
        </p:txBody>
      </p:sp>
      <p:cxnSp>
        <p:nvCxnSpPr>
          <p:cNvPr id="15" name="Connector 14"/>
          <p:cNvCxnSpPr/>
          <p:nvPr/>
        </p:nvCxnSpPr>
        <p:spPr>
          <a:xfrm flipH="1">
            <a:off x="3172968" y="2578608"/>
            <a:ext cx="1033272" cy="713232"/>
          </a:xfrm>
          <a:prstGeom prst="line">
            <a:avLst/>
          </a:prstGeom>
          <a:ln w="25400">
            <a:solidFill>
              <a:srgbClr val="5E6D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4206240" y="2578608"/>
            <a:ext cx="914400" cy="713232"/>
          </a:xfrm>
          <a:prstGeom prst="line">
            <a:avLst/>
          </a:prstGeom>
          <a:ln w="25400">
            <a:solidFill>
              <a:srgbClr val="5E6D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429000" y="2816352"/>
            <a:ext cx="640080" cy="228600"/>
          </a:xfrm>
          <a:prstGeom prst="rect">
            <a:avLst/>
          </a:prstGeom>
          <a:noFill/>
        </p:spPr>
        <p:txBody>
          <a:bodyPr wrap="square" anchor="ctr">
            <a:normAutofit fontScale="77500" lnSpcReduction="20000"/>
          </a:bodyPr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2p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09159" y="2816352"/>
            <a:ext cx="914400" cy="228600"/>
          </a:xfrm>
          <a:prstGeom prst="rect">
            <a:avLst/>
          </a:prstGeom>
          <a:noFill/>
        </p:spPr>
        <p:txBody>
          <a:bodyPr wrap="square" anchor="ctr">
            <a:normAutofit fontScale="77500" lnSpcReduction="20000"/>
          </a:bodyPr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1−2p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874519" y="4389120"/>
            <a:ext cx="1097280" cy="384048"/>
          </a:xfrm>
          <a:prstGeom prst="roundRect">
            <a:avLst/>
          </a:prstGeom>
          <a:solidFill>
            <a:srgbClr val="409160"/>
          </a:solidFill>
          <a:ln w="15240">
            <a:solidFill>
              <a:srgbClr val="4091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85000" lnSpcReduction="20000"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עבר ריאיון</a:t>
            </a:r>
          </a:p>
          <a:p>
            <a:pPr algn="ctr"/>
            <a:r>
              <a:rPr sz="12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29000" y="4389120"/>
            <a:ext cx="1280160" cy="38404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96C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85000" lnSpcReduction="20000"/>
          </a:bodyPr>
          <a:lstStyle/>
          <a:p>
            <a:pPr algn="ctr"/>
            <a:r>
              <a:rPr sz="1200" b="1">
                <a:solidFill>
                  <a:srgbClr val="153B5C"/>
                </a:solidFill>
                <a:latin typeface="Arial"/>
              </a:rPr>
              <a:t>לא עבר ריאיון</a:t>
            </a:r>
          </a:p>
          <a:p>
            <a:pPr algn="ctr"/>
            <a:r>
              <a:rPr sz="1200" b="1">
                <a:solidFill>
                  <a:srgbClr val="153B5C"/>
                </a:solidFill>
                <a:latin typeface="Arial"/>
              </a:rPr>
              <a:t>C̄</a:t>
            </a:r>
          </a:p>
        </p:txBody>
      </p:sp>
      <p:cxnSp>
        <p:nvCxnSpPr>
          <p:cNvPr id="21" name="Connector 20"/>
          <p:cNvCxnSpPr/>
          <p:nvPr/>
        </p:nvCxnSpPr>
        <p:spPr>
          <a:xfrm flipH="1">
            <a:off x="2423160" y="3675887"/>
            <a:ext cx="731520" cy="713233"/>
          </a:xfrm>
          <a:prstGeom prst="line">
            <a:avLst/>
          </a:prstGeom>
          <a:ln w="25400">
            <a:solidFill>
              <a:srgbClr val="5E6D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3154680" y="3675887"/>
            <a:ext cx="914400" cy="713233"/>
          </a:xfrm>
          <a:prstGeom prst="line">
            <a:avLst/>
          </a:prstGeom>
          <a:ln w="25400">
            <a:solidFill>
              <a:srgbClr val="5E6D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468880" y="3931920"/>
            <a:ext cx="640080" cy="228600"/>
          </a:xfrm>
          <a:prstGeom prst="rect">
            <a:avLst/>
          </a:prstGeom>
          <a:noFill/>
        </p:spPr>
        <p:txBody>
          <a:bodyPr wrap="square" anchor="ctr">
            <a:normAutofit fontScale="77500" lnSpcReduction="20000"/>
          </a:bodyPr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3320" y="3931920"/>
            <a:ext cx="822960" cy="228600"/>
          </a:xfrm>
          <a:prstGeom prst="rect">
            <a:avLst/>
          </a:prstGeom>
          <a:noFill/>
        </p:spPr>
        <p:txBody>
          <a:bodyPr wrap="square" anchor="ctr">
            <a:normAutofit fontScale="77500" lnSpcReduction="20000"/>
          </a:bodyPr>
          <a:lstStyle/>
          <a:p>
            <a:pPr algn="ctr"/>
            <a:r>
              <a:rPr sz="1400" b="1">
                <a:solidFill>
                  <a:srgbClr val="102A43"/>
                </a:solidFill>
                <a:latin typeface="Arial"/>
              </a:rPr>
              <a:t>1−q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371600" y="5394960"/>
            <a:ext cx="1554480" cy="365760"/>
          </a:xfrm>
          <a:prstGeom prst="roundRect">
            <a:avLst/>
          </a:prstGeom>
          <a:solidFill>
            <a:srgbClr val="DFF5F1"/>
          </a:solidFill>
          <a:ln w="15240">
            <a:solidFill>
              <a:srgbClr val="4091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sz="1300" b="1">
                <a:solidFill>
                  <a:srgbClr val="409160"/>
                </a:solidFill>
                <a:latin typeface="Arial"/>
              </a:rPr>
              <a:t>התקבל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246120" y="5394960"/>
            <a:ext cx="1691640" cy="365760"/>
          </a:xfrm>
          <a:prstGeom prst="roundRect">
            <a:avLst/>
          </a:prstGeom>
          <a:solidFill>
            <a:srgbClr val="FFE7E7"/>
          </a:solidFill>
          <a:ln w="15240">
            <a:solidFill>
              <a:srgbClr val="D96C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sz="1300" b="1">
                <a:solidFill>
                  <a:srgbClr val="D96C6C"/>
                </a:solidFill>
                <a:latin typeface="Arial"/>
              </a:rPr>
              <a:t>לא התקבל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074920" y="4023360"/>
            <a:ext cx="1691640" cy="365760"/>
          </a:xfrm>
          <a:prstGeom prst="roundRect">
            <a:avLst/>
          </a:prstGeom>
          <a:solidFill>
            <a:srgbClr val="FFE7E7"/>
          </a:solidFill>
          <a:ln w="15240">
            <a:solidFill>
              <a:srgbClr val="D96C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sz="1300" b="1">
                <a:solidFill>
                  <a:srgbClr val="D96C6C"/>
                </a:solidFill>
                <a:latin typeface="Arial"/>
              </a:rPr>
              <a:t>לא התקבל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732520" y="2926079"/>
            <a:ext cx="1691640" cy="365760"/>
          </a:xfrm>
          <a:prstGeom prst="roundRect">
            <a:avLst/>
          </a:prstGeom>
          <a:solidFill>
            <a:srgbClr val="FFE7E7"/>
          </a:solidFill>
          <a:ln w="15240">
            <a:solidFill>
              <a:srgbClr val="D96C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sz="1300" b="1">
                <a:solidFill>
                  <a:srgbClr val="D96C6C"/>
                </a:solidFill>
                <a:latin typeface="Arial"/>
              </a:rPr>
              <a:t>לא התקבל</a:t>
            </a:r>
          </a:p>
        </p:txBody>
      </p:sp>
      <p:cxnSp>
        <p:nvCxnSpPr>
          <p:cNvPr id="29" name="Connector 28"/>
          <p:cNvCxnSpPr/>
          <p:nvPr/>
        </p:nvCxnSpPr>
        <p:spPr>
          <a:xfrm flipH="1">
            <a:off x="2148840" y="4773168"/>
            <a:ext cx="274320" cy="621792"/>
          </a:xfrm>
          <a:prstGeom prst="line">
            <a:avLst/>
          </a:prstGeom>
          <a:ln w="25400">
            <a:solidFill>
              <a:srgbClr val="40916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4069080" y="4773168"/>
            <a:ext cx="0" cy="621792"/>
          </a:xfrm>
          <a:prstGeom prst="line">
            <a:avLst/>
          </a:prstGeom>
          <a:ln w="25400">
            <a:solidFill>
              <a:srgbClr val="D96C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5120640" y="3675887"/>
            <a:ext cx="685800" cy="347473"/>
          </a:xfrm>
          <a:prstGeom prst="line">
            <a:avLst/>
          </a:prstGeom>
          <a:ln w="25400">
            <a:solidFill>
              <a:srgbClr val="D96C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8001000" y="2578608"/>
            <a:ext cx="1554480" cy="347471"/>
          </a:xfrm>
          <a:prstGeom prst="line">
            <a:avLst/>
          </a:prstGeom>
          <a:ln w="25400">
            <a:solidFill>
              <a:srgbClr val="D96C6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8458200" y="1143000"/>
            <a:ext cx="2880360" cy="594360"/>
          </a:xfrm>
          <a:prstGeom prst="roundRect">
            <a:avLst/>
          </a:prstGeom>
          <a:solidFill>
            <a:srgbClr val="E7F5FD"/>
          </a:solidFill>
          <a:ln w="15240">
            <a:solidFill>
              <a:srgbClr val="256F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sz="1700" b="1">
                <a:solidFill>
                  <a:srgbClr val="153B5C"/>
                </a:solidFill>
                <a:latin typeface="Arial"/>
              </a:rPr>
              <a:t>הגדרת המאורעות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66760" y="1847088"/>
            <a:ext cx="3063240" cy="1097280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/>
          <a:p>
            <a:pPr algn="r"/>
            <a:r>
              <a:rPr sz="1500" b="0">
                <a:solidFill>
                  <a:srgbClr val="102A43"/>
                </a:solidFill>
                <a:latin typeface="Arial"/>
              </a:rPr>
              <a:t>A — עבר מבחן א׳</a:t>
            </a:r>
          </a:p>
          <a:p>
            <a:pPr algn="r"/>
            <a:r>
              <a:rPr sz="1500" b="0">
                <a:solidFill>
                  <a:srgbClr val="102A43"/>
                </a:solidFill>
                <a:latin typeface="Arial"/>
              </a:rPr>
              <a:t>B — עבר מבחן ב׳</a:t>
            </a:r>
          </a:p>
          <a:p>
            <a:pPr algn="r"/>
            <a:r>
              <a:rPr sz="1500" b="0">
                <a:solidFill>
                  <a:srgbClr val="102A43"/>
                </a:solidFill>
                <a:latin typeface="Arial"/>
              </a:rPr>
              <a:t>C — עבר ריאיון</a:t>
            </a:r>
          </a:p>
        </p:txBody>
      </p:sp>
      <p:pic>
        <p:nvPicPr>
          <p:cNvPr id="36" name="Picture 35" descr="def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3703320"/>
            <a:ext cx="4206240" cy="38404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BFD"/>
          </a:solidFill>
          <a:ln>
            <a:solidFill>
              <a:srgbClr val="F7FB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FA7A3"/>
          </a:solidFill>
          <a:ln>
            <a:solidFill>
              <a:srgbClr val="3FA7A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</p:spPr>
        <p:txBody>
          <a:bodyPr wrap="square" anchor="ctr">
            <a:normAutofit fontScale="92500" lnSpcReduction="10000"/>
          </a:bodyPr>
          <a:lstStyle/>
          <a:p>
            <a:pPr algn="r"/>
            <a:r>
              <a:rPr sz="2500" b="1">
                <a:solidFill>
                  <a:srgbClr val="153B5C"/>
                </a:solidFill>
                <a:latin typeface="Arial"/>
              </a:rPr>
              <a:t>סעיף א׳ — תרגום הנתון לשפה מתמטית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143000"/>
            <a:ext cx="3291840" cy="731520"/>
          </a:xfrm>
          <a:prstGeom prst="roundRect">
            <a:avLst/>
          </a:prstGeom>
          <a:solidFill>
            <a:srgbClr val="FFE7E7"/>
          </a:solidFill>
          <a:ln w="15240">
            <a:solidFill>
              <a:srgbClr val="D96C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sz="1600" b="1">
                <a:solidFill>
                  <a:srgbClr val="102A43"/>
                </a:solidFill>
                <a:latin typeface="Arial"/>
              </a:rPr>
              <a:t>הנתון המילולי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920240"/>
            <a:ext cx="3108960" cy="914400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/>
          <a:p>
            <a:pPr algn="r"/>
            <a:r>
              <a:rPr sz="1400" b="0" dirty="0" err="1">
                <a:solidFill>
                  <a:srgbClr val="102A43"/>
                </a:solidFill>
                <a:latin typeface="Arial"/>
              </a:rPr>
              <a:t>ההסתברות</a:t>
            </a:r>
            <a:r>
              <a:rPr sz="14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02A43"/>
                </a:solidFill>
                <a:latin typeface="Arial"/>
              </a:rPr>
              <a:t>להתקבל</a:t>
            </a:r>
            <a:r>
              <a:rPr sz="14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02A43"/>
                </a:solidFill>
                <a:latin typeface="Arial"/>
              </a:rPr>
              <a:t>לעבודה</a:t>
            </a:r>
            <a:r>
              <a:rPr sz="14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02A43"/>
                </a:solidFill>
                <a:latin typeface="Arial"/>
              </a:rPr>
              <a:t>גדולה</a:t>
            </a:r>
            <a:r>
              <a:rPr sz="14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02A43"/>
                </a:solidFill>
                <a:latin typeface="Arial"/>
              </a:rPr>
              <a:t>פי</a:t>
            </a:r>
            <a:r>
              <a:rPr sz="1400" b="0" dirty="0">
                <a:solidFill>
                  <a:srgbClr val="102A43"/>
                </a:solidFill>
                <a:latin typeface="Arial"/>
              </a:rPr>
              <a:t> </a:t>
            </a:r>
            <a:r>
              <a:rPr lang="he-IL" sz="1400" b="0" dirty="0">
                <a:solidFill>
                  <a:srgbClr val="102A43"/>
                </a:solidFill>
                <a:latin typeface="Arial"/>
              </a:rPr>
              <a:t>3 </a:t>
            </a:r>
            <a:r>
              <a:rPr sz="1400" b="0" dirty="0" err="1">
                <a:solidFill>
                  <a:srgbClr val="102A43"/>
                </a:solidFill>
                <a:latin typeface="Arial"/>
              </a:rPr>
              <a:t>מן</a:t>
            </a:r>
            <a:r>
              <a:rPr sz="14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02A43"/>
                </a:solidFill>
                <a:latin typeface="Arial"/>
              </a:rPr>
              <a:t>ההסתברות</a:t>
            </a:r>
            <a:r>
              <a:rPr sz="14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02A43"/>
                </a:solidFill>
                <a:latin typeface="Arial"/>
              </a:rPr>
              <a:t>לעבור</a:t>
            </a:r>
            <a:r>
              <a:rPr sz="14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02A43"/>
                </a:solidFill>
                <a:latin typeface="Arial"/>
              </a:rPr>
              <a:t>את</a:t>
            </a:r>
            <a:r>
              <a:rPr sz="14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02A43"/>
                </a:solidFill>
                <a:latin typeface="Arial"/>
              </a:rPr>
              <a:t>שני</a:t>
            </a:r>
            <a:r>
              <a:rPr sz="14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02A43"/>
                </a:solidFill>
                <a:latin typeface="Arial"/>
              </a:rPr>
              <a:t>המבחנים</a:t>
            </a:r>
            <a:r>
              <a:rPr sz="14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02A43"/>
                </a:solidFill>
                <a:latin typeface="Arial"/>
              </a:rPr>
              <a:t>אך</a:t>
            </a:r>
            <a:r>
              <a:rPr sz="14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02A43"/>
                </a:solidFill>
                <a:latin typeface="Arial"/>
              </a:rPr>
              <a:t>לא</a:t>
            </a:r>
            <a:r>
              <a:rPr sz="14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02A43"/>
                </a:solidFill>
                <a:latin typeface="Arial"/>
              </a:rPr>
              <a:t>לעבור</a:t>
            </a:r>
            <a:r>
              <a:rPr sz="14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02A43"/>
                </a:solidFill>
                <a:latin typeface="Arial"/>
              </a:rPr>
              <a:t>את</a:t>
            </a:r>
            <a:r>
              <a:rPr sz="1400" b="0" dirty="0">
                <a:solidFill>
                  <a:srgbClr val="102A43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102A43"/>
                </a:solidFill>
                <a:latin typeface="Arial"/>
              </a:rPr>
              <a:t>הריאיון</a:t>
            </a:r>
            <a:r>
              <a:rPr sz="1400" b="0" dirty="0">
                <a:solidFill>
                  <a:srgbClr val="102A43"/>
                </a:solidFill>
                <a:latin typeface="Arial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34840" y="1143000"/>
            <a:ext cx="3291840" cy="731520"/>
          </a:xfrm>
          <a:prstGeom prst="roundRect">
            <a:avLst/>
          </a:prstGeom>
          <a:solidFill>
            <a:srgbClr val="E7F5FD"/>
          </a:solidFill>
          <a:ln w="15240">
            <a:solidFill>
              <a:srgbClr val="256F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sz="1600" b="1">
                <a:solidFill>
                  <a:srgbClr val="102A43"/>
                </a:solidFill>
                <a:latin typeface="Arial"/>
              </a:rPr>
              <a:t>תרגום למאורעות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6280" y="1920240"/>
            <a:ext cx="3108960" cy="822960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/>
          <a:p>
            <a:pPr algn="r"/>
            <a:r>
              <a:rPr sz="1400" b="0">
                <a:solidFill>
                  <a:srgbClr val="102A43"/>
                </a:solidFill>
                <a:latin typeface="Arial"/>
              </a:rPr>
              <a:t>התקבל לעבודה:</a:t>
            </a:r>
          </a:p>
          <a:p>
            <a:pPr algn="r"/>
            <a:r>
              <a:rPr sz="1400" b="0">
                <a:solidFill>
                  <a:srgbClr val="102A43"/>
                </a:solidFill>
                <a:latin typeface="Arial"/>
              </a:rPr>
              <a:t>עבר א׳, עבר ב׳, עבר ריאיון.</a:t>
            </a:r>
          </a:p>
        </p:txBody>
      </p:sp>
      <p:pic>
        <p:nvPicPr>
          <p:cNvPr id="9" name="Picture 8" descr="ac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0520" y="2788920"/>
            <a:ext cx="3749039" cy="4114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526280" y="3429000"/>
            <a:ext cx="3108960" cy="594360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/>
          <a:p>
            <a:pPr algn="r"/>
            <a:r>
              <a:rPr sz="1400" b="0">
                <a:solidFill>
                  <a:srgbClr val="102A43"/>
                </a:solidFill>
                <a:latin typeface="Arial"/>
              </a:rPr>
              <a:t>עבר שני מבחנים אך נכשל בריאיון:</a:t>
            </a:r>
          </a:p>
        </p:txBody>
      </p:sp>
      <p:pic>
        <p:nvPicPr>
          <p:cNvPr id="11" name="Picture 10" descr="notac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4041648"/>
            <a:ext cx="4297680" cy="41148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8366760" y="1143000"/>
            <a:ext cx="3063240" cy="731520"/>
          </a:xfrm>
          <a:prstGeom prst="roundRect">
            <a:avLst/>
          </a:prstGeom>
          <a:solidFill>
            <a:srgbClr val="DFF5F1"/>
          </a:solidFill>
          <a:ln w="15240">
            <a:solidFill>
              <a:srgbClr val="4091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sz="1600" b="1">
                <a:solidFill>
                  <a:srgbClr val="102A43"/>
                </a:solidFill>
                <a:latin typeface="Arial"/>
              </a:rPr>
              <a:t>המשוואה</a:t>
            </a:r>
          </a:p>
        </p:txBody>
      </p:sp>
      <p:pic>
        <p:nvPicPr>
          <p:cNvPr id="13" name="Picture 12" descr="giv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2440" y="2057400"/>
            <a:ext cx="3566160" cy="4114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BFD"/>
          </a:solidFill>
          <a:ln>
            <a:solidFill>
              <a:srgbClr val="F7FBF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3FA7A3"/>
          </a:solidFill>
          <a:ln>
            <a:solidFill>
              <a:srgbClr val="3FA7A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292608"/>
            <a:ext cx="11155680" cy="411480"/>
          </a:xfrm>
          <a:prstGeom prst="rect">
            <a:avLst/>
          </a:prstGeom>
          <a:noFill/>
        </p:spPr>
        <p:txBody>
          <a:bodyPr wrap="square" anchor="ctr">
            <a:normAutofit fontScale="92500" lnSpcReduction="10000"/>
          </a:bodyPr>
          <a:lstStyle/>
          <a:p>
            <a:pPr algn="r"/>
            <a:r>
              <a:rPr sz="2500" b="1">
                <a:solidFill>
                  <a:srgbClr val="153B5C"/>
                </a:solidFill>
                <a:latin typeface="Arial"/>
              </a:rPr>
              <a:t>סעיף א׳ — פתרון אלגברי מסודר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183879" y="1143000"/>
            <a:ext cx="2971800" cy="502920"/>
          </a:xfrm>
          <a:prstGeom prst="roundRect">
            <a:avLst/>
          </a:prstGeom>
          <a:solidFill>
            <a:srgbClr val="E7F5FD"/>
          </a:solidFill>
          <a:ln w="15240">
            <a:solidFill>
              <a:srgbClr val="256F9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sz="1600" b="1" dirty="0" err="1">
                <a:solidFill>
                  <a:srgbClr val="153B5C"/>
                </a:solidFill>
                <a:latin typeface="Arial"/>
              </a:rPr>
              <a:t>מציבים</a:t>
            </a:r>
            <a:r>
              <a:rPr sz="1600" b="1" dirty="0">
                <a:solidFill>
                  <a:srgbClr val="153B5C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53B5C"/>
                </a:solidFill>
                <a:latin typeface="Arial"/>
              </a:rPr>
              <a:t>את</a:t>
            </a:r>
            <a:r>
              <a:rPr sz="1600" b="1" dirty="0">
                <a:solidFill>
                  <a:srgbClr val="153B5C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53B5C"/>
                </a:solidFill>
                <a:latin typeface="Arial"/>
              </a:rPr>
              <a:t>הסתברויות</a:t>
            </a:r>
            <a:r>
              <a:rPr sz="1600" b="1" dirty="0">
                <a:solidFill>
                  <a:srgbClr val="153B5C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53B5C"/>
                </a:solidFill>
                <a:latin typeface="Arial"/>
              </a:rPr>
              <a:t>המסלולים</a:t>
            </a:r>
            <a:endParaRPr sz="1600" b="1" dirty="0">
              <a:solidFill>
                <a:srgbClr val="153B5C"/>
              </a:solidFill>
              <a:latin typeface="Arial"/>
            </a:endParaRPr>
          </a:p>
        </p:txBody>
      </p:sp>
      <p:pic>
        <p:nvPicPr>
          <p:cNvPr id="6" name="Picture 5" descr="sub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840" y="1828800"/>
            <a:ext cx="4572000" cy="50292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183879" y="2606040"/>
            <a:ext cx="2971800" cy="502920"/>
          </a:xfrm>
          <a:prstGeom prst="roundRect">
            <a:avLst/>
          </a:prstGeom>
          <a:solidFill>
            <a:srgbClr val="DFF5F1"/>
          </a:solidFill>
          <a:ln w="15240">
            <a:solidFill>
              <a:srgbClr val="4091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85000" lnSpcReduction="20000"/>
          </a:bodyPr>
          <a:lstStyle/>
          <a:p>
            <a:pPr algn="ctr"/>
            <a:r>
              <a:rPr sz="1600" b="1" dirty="0" err="1">
                <a:solidFill>
                  <a:srgbClr val="153B5C"/>
                </a:solidFill>
                <a:latin typeface="Arial"/>
              </a:rPr>
              <a:t>מצמצמים</a:t>
            </a:r>
            <a:r>
              <a:rPr sz="1600" b="1" dirty="0">
                <a:solidFill>
                  <a:srgbClr val="153B5C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53B5C"/>
                </a:solidFill>
                <a:latin typeface="Arial"/>
              </a:rPr>
              <a:t>את</a:t>
            </a:r>
            <a:r>
              <a:rPr sz="1600" b="1" dirty="0">
                <a:solidFill>
                  <a:srgbClr val="153B5C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53B5C"/>
                </a:solidFill>
                <a:latin typeface="Arial"/>
              </a:rPr>
              <a:t>הגורם</a:t>
            </a:r>
            <a:r>
              <a:rPr sz="1600" b="1" dirty="0">
                <a:solidFill>
                  <a:srgbClr val="153B5C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153B5C"/>
                </a:solidFill>
                <a:latin typeface="Arial"/>
              </a:rPr>
              <a:t>המשותף</a:t>
            </a:r>
            <a:r>
              <a:rPr lang="he-IL" sz="1600" b="1" dirty="0">
                <a:solidFill>
                  <a:srgbClr val="153B5C"/>
                </a:solidFill>
                <a:latin typeface="Arial"/>
              </a:rPr>
              <a:t> כי הוא לא יכול להיות 0</a:t>
            </a:r>
            <a:endParaRPr sz="1600" b="1" dirty="0">
              <a:solidFill>
                <a:srgbClr val="153B5C"/>
              </a:solidFill>
              <a:latin typeface="Arial"/>
            </a:endParaRPr>
          </a:p>
        </p:txBody>
      </p:sp>
      <p:pic>
        <p:nvPicPr>
          <p:cNvPr id="8" name="Picture 7" descr="canc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440" y="3273552"/>
            <a:ext cx="5577840" cy="50292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183879" y="4069080"/>
            <a:ext cx="2971800" cy="502920"/>
          </a:xfrm>
          <a:prstGeom prst="roundRect">
            <a:avLst/>
          </a:prstGeom>
          <a:solidFill>
            <a:srgbClr val="FFF2DE"/>
          </a:solidFill>
          <a:ln w="15240">
            <a:solidFill>
              <a:srgbClr val="F2A6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sz="1600" b="1">
                <a:solidFill>
                  <a:srgbClr val="153B5C"/>
                </a:solidFill>
                <a:latin typeface="Arial"/>
              </a:rPr>
              <a:t>התוצאה</a:t>
            </a:r>
          </a:p>
        </p:txBody>
      </p:sp>
      <p:pic>
        <p:nvPicPr>
          <p:cNvPr id="10" name="Picture 9" descr="resul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0" y="4736592"/>
            <a:ext cx="5715000" cy="594360"/>
          </a:xfrm>
          <a:prstGeom prst="rect">
            <a:avLst/>
          </a:prstGeom>
        </p:spPr>
      </p:pic>
      <p:pic>
        <p:nvPicPr>
          <p:cNvPr id="14" name="Picture 13" descr="resul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4846320"/>
            <a:ext cx="4526280" cy="5943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D"/>
          </a:solidFill>
          <a:ln w="12700">
            <a:solidFill>
              <a:srgbClr val="F6FAF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IL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A3A3"/>
          </a:solidFill>
          <a:ln w="12700">
            <a:solidFill>
              <a:srgbClr val="1FA3A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256032"/>
            <a:ext cx="112014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מועד ב׳ — סעיפים א׳–ב׳</a:t>
            </a:r>
            <a:r>
              <a:rPr lang="he-IL" sz="2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               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02920" y="987552"/>
            <a:ext cx="2084832" cy="310896"/>
          </a:xfrm>
          <a:prstGeom prst="rect">
            <a:avLst/>
          </a:prstGeom>
          <a:solidFill>
            <a:srgbClr val="D9304F"/>
          </a:solidFill>
          <a:ln w="12700">
            <a:solidFill>
              <a:srgbClr val="D9304F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הבנת השאלה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2743200" y="987552"/>
            <a:ext cx="2084832" cy="310896"/>
          </a:xfrm>
          <a:prstGeom prst="rect">
            <a:avLst/>
          </a:prstGeom>
          <a:solidFill>
            <a:srgbClr val="1D73B7"/>
          </a:solidFill>
          <a:ln w="12700">
            <a:solidFill>
              <a:srgbClr val="1D73B7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מבנה מתמטי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983480" y="987552"/>
            <a:ext cx="2084832" cy="310896"/>
          </a:xfrm>
          <a:prstGeom prst="rect">
            <a:avLst/>
          </a:prstGeom>
          <a:solidFill>
            <a:srgbClr val="18804D"/>
          </a:solidFill>
          <a:ln w="12700">
            <a:solidFill>
              <a:srgbClr val="18804D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קיצור אפשרי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223760" y="987552"/>
            <a:ext cx="2084832" cy="310896"/>
          </a:xfrm>
          <a:prstGeom prst="rect">
            <a:avLst/>
          </a:prstGeom>
          <a:solidFill>
            <a:srgbClr val="6C45B8"/>
          </a:solidFill>
          <a:ln w="12700">
            <a:solidFill>
              <a:srgbClr val="6C45B8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ייצוג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464040" y="987552"/>
            <a:ext cx="2084832" cy="310896"/>
          </a:xfrm>
          <a:prstGeom prst="rect">
            <a:avLst/>
          </a:prstGeom>
          <a:solidFill>
            <a:srgbClr val="DDE7EF"/>
          </a:solidFill>
          <a:ln w="12700">
            <a:solidFill>
              <a:srgbClr val="DDE7EF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ברנולי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6583680" y="1298448"/>
            <a:ext cx="4754880" cy="384048"/>
          </a:xfrm>
          <a:prstGeom prst="rect">
            <a:avLst/>
          </a:prstGeom>
          <a:solidFill>
            <a:srgbClr val="1D73B7"/>
          </a:solidFill>
          <a:ln w="12700">
            <a:solidFill>
              <a:srgbClr val="1D73B7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סעיף א׳ </a:t>
            </a:r>
            <a:r>
              <a:rPr lang="he-IL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פתרון נוסף</a:t>
            </a: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יחס בין משלימים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720840" y="1783080"/>
            <a:ext cx="4480560" cy="822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125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לאחר שעברו שני מבחנים יש שתי אפשרויות משלימות: עבר ריאיון או לא עבר. הנתון אומר שהראשונה גדולה פי 3 מן השנייה.</a:t>
            </a:r>
            <a:endParaRPr lang="en-US" sz="125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2761488"/>
            <a:ext cx="4023360" cy="411480"/>
          </a:xfrm>
          <a:prstGeom prst="rect">
            <a:avLst/>
          </a:prstGeom>
        </p:spPr>
      </p:pic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3364992"/>
            <a:ext cx="4114800" cy="45720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85800" y="1298448"/>
            <a:ext cx="5440680" cy="384048"/>
          </a:xfrm>
          <a:prstGeom prst="rect">
            <a:avLst/>
          </a:prstGeom>
          <a:solidFill>
            <a:srgbClr val="1FA3A3"/>
          </a:solidFill>
          <a:ln w="12700">
            <a:solidFill>
              <a:srgbClr val="1FA3A3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סעיף ב׳ — מציאת p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868680" y="1783080"/>
            <a:ext cx="5074920" cy="822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125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נתון ש־94% אינם מתקבלים. לכן ההסתברות להתקבל היא המשלים: 0.06. התקבלות פירושה מעבר בשלושת השלבים.</a:t>
            </a:r>
            <a:endParaRPr lang="en-US" sz="1250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6287" y="2743202"/>
            <a:ext cx="2751513" cy="228840"/>
          </a:xfrm>
          <a:prstGeom prst="rect">
            <a:avLst/>
          </a:prstGeom>
        </p:spPr>
      </p:pic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0527" y="3099460"/>
            <a:ext cx="3362498" cy="384285"/>
          </a:xfrm>
          <a:prstGeom prst="rect">
            <a:avLst/>
          </a:prstGeom>
        </p:spPr>
      </p:pic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0077" y="3593592"/>
            <a:ext cx="4114800" cy="47548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201168" y="6510528"/>
            <a:ext cx="228600" cy="1463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 rtl="1">
              <a:buNone/>
            </a:pPr>
            <a:r>
              <a:rPr lang="en-US" sz="750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50" dirty="0"/>
          </a:p>
        </p:txBody>
      </p:sp>
      <p:pic>
        <p:nvPicPr>
          <p:cNvPr id="24" name="תמונה 23">
            <a:extLst>
              <a:ext uri="{FF2B5EF4-FFF2-40B4-BE49-F238E27FC236}">
                <a16:creationId xmlns:a16="http://schemas.microsoft.com/office/drawing/2014/main" id="{5250E53D-4005-4C53-9A35-49C98A0E19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7918" y="73152"/>
            <a:ext cx="4267082" cy="792768"/>
          </a:xfrm>
          <a:prstGeom prst="rect">
            <a:avLst/>
          </a:prstGeom>
        </p:spPr>
      </p:pic>
      <p:pic>
        <p:nvPicPr>
          <p:cNvPr id="26" name="תמונה 25">
            <a:extLst>
              <a:ext uri="{FF2B5EF4-FFF2-40B4-BE49-F238E27FC236}">
                <a16:creationId xmlns:a16="http://schemas.microsoft.com/office/drawing/2014/main" id="{BA74CD72-2F92-4605-8398-F6063A0390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1540" y="4237828"/>
            <a:ext cx="3583460" cy="182307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D"/>
          </a:solidFill>
          <a:ln w="12700">
            <a:solidFill>
              <a:srgbClr val="F6FAF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A3A3"/>
          </a:solidFill>
          <a:ln w="12700">
            <a:solidFill>
              <a:srgbClr val="1FA3A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02920" y="256032"/>
            <a:ext cx="112014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מועד ב׳ — סעיף ג׳: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676656"/>
            <a:ext cx="11201400" cy="21945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1100" b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ידוע שהמועמד לא התקבל. לכן עובדים בתוך אוכלוסיית הלא־מתקבלים</a:t>
            </a:r>
            <a:r>
              <a:rPr lang="en-US" sz="1100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987552"/>
            <a:ext cx="2084832" cy="310896"/>
          </a:xfrm>
          <a:prstGeom prst="rect">
            <a:avLst/>
          </a:prstGeom>
          <a:solidFill>
            <a:srgbClr val="D9304F"/>
          </a:solidFill>
          <a:ln w="12700">
            <a:solidFill>
              <a:srgbClr val="D9304F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הבנת השאלה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2743200" y="987552"/>
            <a:ext cx="2084832" cy="310896"/>
          </a:xfrm>
          <a:prstGeom prst="rect">
            <a:avLst/>
          </a:prstGeom>
          <a:solidFill>
            <a:srgbClr val="1D73B7"/>
          </a:solidFill>
          <a:ln w="12700">
            <a:solidFill>
              <a:srgbClr val="1D73B7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מבנה מתמטי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983480" y="987552"/>
            <a:ext cx="2084832" cy="310896"/>
          </a:xfrm>
          <a:prstGeom prst="rect">
            <a:avLst/>
          </a:prstGeom>
          <a:solidFill>
            <a:srgbClr val="18804D"/>
          </a:solidFill>
          <a:ln w="12700">
            <a:solidFill>
              <a:srgbClr val="18804D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קיצור אפשרי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223760" y="987552"/>
            <a:ext cx="2084832" cy="310896"/>
          </a:xfrm>
          <a:prstGeom prst="rect">
            <a:avLst/>
          </a:prstGeom>
          <a:solidFill>
            <a:srgbClr val="6C45B8"/>
          </a:solidFill>
          <a:ln w="12700">
            <a:solidFill>
              <a:srgbClr val="6C45B8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ייצוג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464040" y="987552"/>
            <a:ext cx="2084832" cy="310896"/>
          </a:xfrm>
          <a:prstGeom prst="rect">
            <a:avLst/>
          </a:prstGeom>
          <a:solidFill>
            <a:srgbClr val="DDE7EF"/>
          </a:solidFill>
          <a:ln w="12700">
            <a:solidFill>
              <a:srgbClr val="DDE7EF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ברנולי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635240" y="1325880"/>
            <a:ext cx="3749040" cy="420624"/>
          </a:xfrm>
          <a:prstGeom prst="rect">
            <a:avLst/>
          </a:prstGeom>
          <a:solidFill>
            <a:srgbClr val="123B61"/>
          </a:solidFill>
          <a:ln w="12700">
            <a:solidFill>
              <a:srgbClr val="123B6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הגדרת המאורעות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818120" y="1828800"/>
            <a:ext cx="338328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עבר מבחן א׳.</a:t>
            </a:r>
            <a:endParaRPr lang="en-US" sz="1300" dirty="0"/>
          </a:p>
          <a:p>
            <a:pPr marL="0" indent="0" algn="r" rtl="1">
              <a:buNone/>
            </a:pPr>
            <a:r>
              <a:rPr lang="en-US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N: לא התקבל לעבודה.</a:t>
            </a:r>
            <a:endParaRPr lang="en-US" sz="1300" dirty="0"/>
          </a:p>
          <a:p>
            <a:pPr marL="0" indent="0" algn="r" rtl="1">
              <a:buNone/>
            </a:pPr>
            <a:r>
              <a:rPr lang="en-US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המבוקש הוא הסתברות בתוך N.</a:t>
            </a:r>
            <a:endParaRPr lang="en-US" sz="13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2971800"/>
            <a:ext cx="2971800" cy="4572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85800" y="1325880"/>
            <a:ext cx="6492240" cy="420624"/>
          </a:xfrm>
          <a:prstGeom prst="rect">
            <a:avLst/>
          </a:prstGeom>
          <a:solidFill>
            <a:srgbClr val="EAF5FF"/>
          </a:solidFill>
          <a:ln w="12700">
            <a:solidFill>
              <a:srgbClr val="1D73B7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פירוק המונה לשני מסלולים זרים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68680" y="1828800"/>
            <a:ext cx="6126480" cy="3200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128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עבר את מבחן א׳ ובכל זאת לא התקבל יכול לקרות בשתי דרכים בלבד:</a:t>
            </a:r>
            <a:endParaRPr lang="en-US" sz="1280" dirty="0"/>
          </a:p>
        </p:txBody>
      </p:sp>
      <p:sp>
        <p:nvSpPr>
          <p:cNvPr id="16" name="Text 13"/>
          <p:cNvSpPr/>
          <p:nvPr/>
        </p:nvSpPr>
        <p:spPr>
          <a:xfrm>
            <a:off x="3886200" y="2331720"/>
            <a:ext cx="3063240" cy="384048"/>
          </a:xfrm>
          <a:prstGeom prst="rect">
            <a:avLst/>
          </a:prstGeom>
          <a:solidFill>
            <a:srgbClr val="FFF0F2"/>
          </a:solidFill>
          <a:ln w="12700">
            <a:solidFill>
              <a:srgbClr val="D9304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250" b="1" dirty="0" err="1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מסלול</a:t>
            </a:r>
            <a:r>
              <a:rPr lang="en-US" sz="12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he-IL" sz="12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:    </a:t>
            </a:r>
            <a:r>
              <a:rPr lang="en-US" sz="1250" b="1" dirty="0" err="1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עבר</a:t>
            </a:r>
            <a:r>
              <a:rPr lang="en-US" sz="12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א׳ ונכשל בב׳</a:t>
            </a:r>
            <a:endParaRPr lang="en-US" sz="1250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240" y="2816352"/>
            <a:ext cx="2377440" cy="36576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868680" y="2331720"/>
            <a:ext cx="2788920" cy="384048"/>
          </a:xfrm>
          <a:prstGeom prst="rect">
            <a:avLst/>
          </a:prstGeom>
          <a:solidFill>
            <a:srgbClr val="FFF0F2"/>
          </a:solidFill>
          <a:ln w="12700">
            <a:solidFill>
              <a:srgbClr val="D9304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250" b="1" dirty="0" err="1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מסלול</a:t>
            </a:r>
            <a:r>
              <a:rPr lang="en-US" sz="12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he-IL" sz="12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: ע</a:t>
            </a:r>
            <a:r>
              <a:rPr lang="en-US" sz="1250" b="1" dirty="0" err="1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בר</a:t>
            </a:r>
            <a:r>
              <a:rPr lang="en-US" sz="1250" b="1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א׳, עבר ב׳, נכשל בריאיון</a:t>
            </a:r>
            <a:endParaRPr lang="en-US" sz="1250" dirty="0"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40" y="2816352"/>
            <a:ext cx="2468880" cy="36576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85800" y="3794760"/>
            <a:ext cx="10652760" cy="420624"/>
          </a:xfrm>
          <a:prstGeom prst="rect">
            <a:avLst/>
          </a:prstGeom>
          <a:solidFill>
            <a:srgbClr val="EAF9F4"/>
          </a:solidFill>
          <a:ln w="12700">
            <a:solidFill>
              <a:srgbClr val="18804D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החישוב</a:t>
            </a:r>
            <a:endParaRPr lang="en-US" sz="1500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4434840"/>
            <a:ext cx="3840480" cy="438912"/>
          </a:xfrm>
          <a:prstGeom prst="rect">
            <a:avLst/>
          </a:prstGeom>
        </p:spPr>
      </p:pic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2120" y="4343400"/>
            <a:ext cx="5303520" cy="59436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005840" y="6236208"/>
            <a:ext cx="10012680" cy="29260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2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לפני ההתניה:  P(A)=0.2. אחרי שידוע שלא התקבל:  P(A|N)=7/47. ההסתברות השתנתה כי האוכלוסייה השתנתה.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201168" y="6510528"/>
            <a:ext cx="228600" cy="1463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 rtl="1">
              <a:buNone/>
            </a:pPr>
            <a:r>
              <a:rPr lang="en-US" sz="750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50" dirty="0"/>
          </a:p>
        </p:txBody>
      </p:sp>
      <p:pic>
        <p:nvPicPr>
          <p:cNvPr id="27" name="תמונה 26">
            <a:extLst>
              <a:ext uri="{FF2B5EF4-FFF2-40B4-BE49-F238E27FC236}">
                <a16:creationId xmlns:a16="http://schemas.microsoft.com/office/drawing/2014/main" id="{A8445448-66CA-4641-B027-0327F59F8E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872" y="155448"/>
            <a:ext cx="7596096" cy="55063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AFD"/>
          </a:solidFill>
          <a:ln w="12700">
            <a:solidFill>
              <a:srgbClr val="F6FAF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FA3A3"/>
          </a:solidFill>
          <a:ln w="12700">
            <a:solidFill>
              <a:srgbClr val="1FA3A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37160" y="155448"/>
            <a:ext cx="112014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2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מועד ב׳ — </a:t>
            </a:r>
            <a:r>
              <a:rPr lang="en-US" sz="2400" b="1" dirty="0" err="1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סעיף</a:t>
            </a:r>
            <a:r>
              <a:rPr lang="en-US" sz="2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ד</a:t>
            </a:r>
            <a:r>
              <a:rPr lang="he-IL" sz="24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02920" y="987552"/>
            <a:ext cx="2084832" cy="310896"/>
          </a:xfrm>
          <a:prstGeom prst="rect">
            <a:avLst/>
          </a:prstGeom>
          <a:solidFill>
            <a:srgbClr val="D9304F"/>
          </a:solidFill>
          <a:ln w="12700">
            <a:solidFill>
              <a:srgbClr val="D9304F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הבנת השאלה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2743200" y="987552"/>
            <a:ext cx="2084832" cy="310896"/>
          </a:xfrm>
          <a:prstGeom prst="rect">
            <a:avLst/>
          </a:prstGeom>
          <a:solidFill>
            <a:srgbClr val="1D73B7"/>
          </a:solidFill>
          <a:ln w="12700">
            <a:solidFill>
              <a:srgbClr val="1D73B7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מבנה מתמטי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983480" y="987552"/>
            <a:ext cx="2084832" cy="310896"/>
          </a:xfrm>
          <a:prstGeom prst="rect">
            <a:avLst/>
          </a:prstGeom>
          <a:solidFill>
            <a:srgbClr val="18804D"/>
          </a:solidFill>
          <a:ln w="12700">
            <a:solidFill>
              <a:srgbClr val="18804D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קיצור אפשרי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223760" y="987552"/>
            <a:ext cx="2084832" cy="310896"/>
          </a:xfrm>
          <a:prstGeom prst="rect">
            <a:avLst/>
          </a:prstGeom>
          <a:solidFill>
            <a:srgbClr val="DDE7EF"/>
          </a:solidFill>
          <a:ln w="12700">
            <a:solidFill>
              <a:srgbClr val="DDE7EF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ייצוג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9464040" y="987552"/>
            <a:ext cx="2084832" cy="310896"/>
          </a:xfrm>
          <a:prstGeom prst="rect">
            <a:avLst/>
          </a:prstGeom>
          <a:solidFill>
            <a:srgbClr val="F39C35"/>
          </a:solidFill>
          <a:ln w="12700">
            <a:solidFill>
              <a:srgbClr val="F39C35"/>
            </a:solidFill>
          </a:ln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ברנולי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680960" y="1325880"/>
            <a:ext cx="3611880" cy="420624"/>
          </a:xfrm>
          <a:prstGeom prst="rect">
            <a:avLst/>
          </a:prstGeom>
          <a:solidFill>
            <a:srgbClr val="123B61"/>
          </a:solidFill>
          <a:ln w="12700">
            <a:solidFill>
              <a:srgbClr val="123B61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הסתברות הצלחה חדשה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818120" y="1828800"/>
            <a:ext cx="3337560" cy="960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הצלחה: מועמד מתוך הלא־מתקבלים עבר את מבחן א׳.</a:t>
            </a:r>
            <a:endParaRPr lang="en-US" sz="1300" dirty="0"/>
          </a:p>
          <a:p>
            <a:pPr marL="0" indent="0" algn="r" rtl="1">
              <a:buNone/>
            </a:pPr>
            <a:r>
              <a:rPr lang="en-US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לכן לא משתמשים ב־0.2 </a:t>
            </a:r>
            <a:r>
              <a:rPr lang="he-IL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err="1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אלא</a:t>
            </a:r>
            <a:r>
              <a:rPr lang="en-US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בתוצאה מסעיף ג׳.</a:t>
            </a:r>
            <a:endParaRPr lang="en-US" sz="13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971800"/>
            <a:ext cx="2514600" cy="4572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85800" y="1325880"/>
            <a:ext cx="6492240" cy="420624"/>
          </a:xfrm>
          <a:prstGeom prst="rect">
            <a:avLst/>
          </a:prstGeom>
          <a:solidFill>
            <a:srgbClr val="F39C35"/>
          </a:solidFill>
          <a:ln w="12700">
            <a:solidFill>
              <a:srgbClr val="F39C35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בדיקת ברנולי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68680" y="1828800"/>
            <a:ext cx="61722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128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מספר ניסויים קבוע: 5. בכל ניסיון יש הצלחה או לא הצלחה. ההסתברות קבועה: 7/47. במודל השאלה הבחירות בלתי תלויות.</a:t>
            </a:r>
            <a:endParaRPr lang="en-US" sz="1280" dirty="0"/>
          </a:p>
        </p:txBody>
      </p:sp>
      <p:sp>
        <p:nvSpPr>
          <p:cNvPr id="16" name="Text 13"/>
          <p:cNvSpPr/>
          <p:nvPr/>
        </p:nvSpPr>
        <p:spPr>
          <a:xfrm>
            <a:off x="685800" y="2971800"/>
            <a:ext cx="6492240" cy="420624"/>
          </a:xfrm>
          <a:prstGeom prst="rect">
            <a:avLst/>
          </a:prstGeom>
          <a:solidFill>
            <a:srgbClr val="EAF9F4"/>
          </a:solidFill>
          <a:ln w="12700">
            <a:solidFill>
              <a:srgbClr val="18804D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קיצור באמצעות משלים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868680" y="3493008"/>
            <a:ext cx="6172200" cy="457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r" rtl="1">
              <a:buNone/>
            </a:pPr>
            <a:r>
              <a:rPr lang="en-US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לפחות 2 מתוך 5 </a:t>
            </a:r>
            <a:r>
              <a:rPr lang="he-IL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err="1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מחושב</a:t>
            </a:r>
            <a:r>
              <a:rPr lang="en-US" sz="1300" dirty="0">
                <a:solidFill>
                  <a:srgbClr val="1421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דרך המשלים: אפס או אחד. זה קצר יותר מארבעה מקרים ישירים.</a:t>
            </a:r>
            <a:endParaRPr lang="en-US" sz="1300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4114800"/>
            <a:ext cx="2834640" cy="457200"/>
          </a:xfrm>
          <a:prstGeom prst="rect">
            <a:avLst/>
          </a:prstGeom>
        </p:spPr>
      </p:pic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4760" y="4069080"/>
            <a:ext cx="3154680" cy="54864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85800" y="4983480"/>
            <a:ext cx="10652760" cy="420624"/>
          </a:xfrm>
          <a:prstGeom prst="rect">
            <a:avLst/>
          </a:prstGeom>
          <a:solidFill>
            <a:srgbClr val="EAF5FF"/>
          </a:solidFill>
          <a:ln w="12700">
            <a:solidFill>
              <a:srgbClr val="1D73B7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 algn="ctr" rtl="1">
              <a:buNone/>
            </a:pPr>
            <a:r>
              <a:rPr lang="en-US" sz="1500" b="1" dirty="0">
                <a:solidFill>
                  <a:srgbClr val="123B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הפתרון הסופי</a:t>
            </a:r>
            <a:endParaRPr lang="en-US" sz="1500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0" y="5532120"/>
            <a:ext cx="10058400" cy="5943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201168" y="6510528"/>
            <a:ext cx="228600" cy="1463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 rtl="1">
              <a:buNone/>
            </a:pPr>
            <a:r>
              <a:rPr lang="en-US" sz="750" dirty="0">
                <a:solidFill>
                  <a:srgbClr val="5F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50" dirty="0"/>
          </a:p>
        </p:txBody>
      </p:sp>
      <p:pic>
        <p:nvPicPr>
          <p:cNvPr id="24" name="תמונה 23">
            <a:extLst>
              <a:ext uri="{FF2B5EF4-FFF2-40B4-BE49-F238E27FC236}">
                <a16:creationId xmlns:a16="http://schemas.microsoft.com/office/drawing/2014/main" id="{D5272C0D-4522-4E46-9E46-0F0A49A19D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0828" y="81165"/>
            <a:ext cx="5197484" cy="73297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3FA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60120" y="1234440"/>
            <a:ext cx="10287000" cy="2834640"/>
          </a:xfrm>
          <a:prstGeom prst="roundRect">
            <a:avLst/>
          </a:prstGeom>
          <a:solidFill>
            <a:srgbClr val="FFFFFF"/>
          </a:solidFill>
          <a:ln w="15875">
            <a:solidFill>
              <a:srgbClr val="CFE1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43000" y="2121408"/>
            <a:ext cx="9921240" cy="7772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100" b="1">
                <a:solidFill>
                  <a:srgbClr val="153B5C"/>
                </a:solidFill>
                <a:latin typeface="Arial"/>
              </a:rPr>
              <a:t>כל הזכויות שמורות למשה פרץ.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2971800"/>
            <a:ext cx="992124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800" b="1" dirty="0" err="1">
                <a:solidFill>
                  <a:srgbClr val="3FA7A3"/>
                </a:solidFill>
                <a:latin typeface="Arial"/>
              </a:rPr>
              <a:t>משה</a:t>
            </a:r>
            <a:r>
              <a:rPr sz="1800" b="1" dirty="0">
                <a:solidFill>
                  <a:srgbClr val="3FA7A3"/>
                </a:solidFill>
                <a:latin typeface="Arial"/>
              </a:rPr>
              <a:t> </a:t>
            </a:r>
            <a:r>
              <a:rPr sz="1800" b="1" dirty="0" err="1">
                <a:solidFill>
                  <a:srgbClr val="3FA7A3"/>
                </a:solidFill>
                <a:latin typeface="Arial"/>
              </a:rPr>
              <a:t>פרץ</a:t>
            </a:r>
            <a:endParaRPr sz="1800" b="1" dirty="0">
              <a:solidFill>
                <a:srgbClr val="3FA7A3"/>
              </a:solidFill>
              <a:latin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60120" y="5349240"/>
            <a:ext cx="10287000" cy="685800"/>
          </a:xfrm>
          <a:prstGeom prst="roundRect">
            <a:avLst/>
          </a:prstGeom>
          <a:solidFill>
            <a:srgbClr val="E8F6F4"/>
          </a:solidFill>
          <a:ln>
            <a:solidFill>
              <a:srgbClr val="B5DE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023292" y="5524535"/>
            <a:ext cx="6160661" cy="30777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lang="he-IL" sz="1400" dirty="0">
                <a:solidFill>
                  <a:srgbClr val="56626E"/>
                </a:solidFill>
                <a:latin typeface="Arial"/>
              </a:rPr>
              <a:t>משרד החינוך</a:t>
            </a:r>
            <a:r>
              <a:rPr sz="1400" dirty="0">
                <a:solidFill>
                  <a:srgbClr val="56626E"/>
                </a:solidFill>
                <a:latin typeface="Arial"/>
              </a:rPr>
              <a:t>: </a:t>
            </a:r>
            <a:r>
              <a:rPr sz="1400" dirty="0" err="1">
                <a:solidFill>
                  <a:srgbClr val="56626E"/>
                </a:solidFill>
                <a:latin typeface="Arial"/>
              </a:rPr>
              <a:t>זכויות</a:t>
            </a:r>
            <a:r>
              <a:rPr sz="1400" dirty="0">
                <a:solidFill>
                  <a:srgbClr val="56626E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56626E"/>
                </a:solidFill>
                <a:latin typeface="Arial"/>
              </a:rPr>
              <a:t>היוצרים</a:t>
            </a:r>
            <a:r>
              <a:rPr sz="1400" dirty="0">
                <a:solidFill>
                  <a:srgbClr val="56626E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56626E"/>
                </a:solidFill>
                <a:latin typeface="Arial"/>
              </a:rPr>
              <a:t>בשאלות</a:t>
            </a:r>
            <a:r>
              <a:rPr sz="1400" dirty="0">
                <a:solidFill>
                  <a:srgbClr val="56626E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56626E"/>
                </a:solidFill>
                <a:latin typeface="Arial"/>
              </a:rPr>
              <a:t>הבגרות</a:t>
            </a:r>
            <a:r>
              <a:rPr sz="1400" dirty="0">
                <a:solidFill>
                  <a:srgbClr val="56626E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56626E"/>
                </a:solidFill>
                <a:latin typeface="Arial"/>
              </a:rPr>
              <a:t>ובנוסחן</a:t>
            </a:r>
            <a:r>
              <a:rPr sz="1400" dirty="0">
                <a:solidFill>
                  <a:srgbClr val="56626E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56626E"/>
                </a:solidFill>
                <a:latin typeface="Arial"/>
              </a:rPr>
              <a:t>המקורי</a:t>
            </a:r>
            <a:r>
              <a:rPr sz="1400" dirty="0">
                <a:solidFill>
                  <a:srgbClr val="56626E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56626E"/>
                </a:solidFill>
                <a:latin typeface="Arial"/>
              </a:rPr>
              <a:t>שמורות</a:t>
            </a:r>
            <a:r>
              <a:rPr sz="1400" dirty="0">
                <a:solidFill>
                  <a:srgbClr val="56626E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56626E"/>
                </a:solidFill>
                <a:latin typeface="Arial"/>
              </a:rPr>
              <a:t>למדינת</a:t>
            </a:r>
            <a:r>
              <a:rPr sz="1400" dirty="0">
                <a:solidFill>
                  <a:srgbClr val="56626E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56626E"/>
                </a:solidFill>
                <a:latin typeface="Arial"/>
              </a:rPr>
              <a:t>ישראל</a:t>
            </a:r>
            <a:r>
              <a:rPr sz="1400" dirty="0">
                <a:solidFill>
                  <a:srgbClr val="56626E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1533</Words>
  <Application>Microsoft Office PowerPoint</Application>
  <PresentationFormat>מסך רחב</PresentationFormat>
  <Paragraphs>327</Paragraphs>
  <Slides>20</Slides>
  <Notes>10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571 הסתברות — פתרונות איכותיים עם עצים</dc:title>
  <dc:subject>שאלות הסתברות 571 לפי מודל פתרון</dc:subject>
  <dc:creator>OpenAI</dc:creator>
  <cp:lastModifiedBy>Admin</cp:lastModifiedBy>
  <cp:revision>18</cp:revision>
  <dcterms:created xsi:type="dcterms:W3CDTF">2026-09-20T10:53:19Z</dcterms:created>
  <dcterms:modified xsi:type="dcterms:W3CDTF">2026-09-22T17:22:12Z</dcterms:modified>
</cp:coreProperties>
</file>