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5" d="100"/>
          <a:sy n="155" d="100"/>
        </p:scale>
        <p:origin x="47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37160"/>
            <a:ext cx="11155680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500" b="1" dirty="0" err="1">
                <a:solidFill>
                  <a:srgbClr val="18395B"/>
                </a:solidFill>
                <a:latin typeface="Arial"/>
              </a:rPr>
              <a:t>פריסה</a:t>
            </a:r>
            <a:r>
              <a:rPr sz="2500" b="1" dirty="0">
                <a:solidFill>
                  <a:srgbClr val="18395B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18395B"/>
                </a:solidFill>
                <a:latin typeface="Arial"/>
              </a:rPr>
              <a:t>שבועית</a:t>
            </a:r>
            <a:r>
              <a:rPr lang="he-IL" sz="2500" b="1">
                <a:solidFill>
                  <a:srgbClr val="18395B"/>
                </a:solidFill>
                <a:latin typeface="Arial"/>
              </a:rPr>
              <a:t>- תשפ"ז</a:t>
            </a:r>
            <a:r>
              <a:rPr sz="2500" b="1" dirty="0">
                <a:solidFill>
                  <a:srgbClr val="18395B"/>
                </a:solidFill>
                <a:latin typeface="Arial"/>
              </a:rPr>
              <a:t> – </a:t>
            </a:r>
            <a:r>
              <a:rPr sz="2500" b="1" dirty="0" err="1">
                <a:solidFill>
                  <a:srgbClr val="18395B"/>
                </a:solidFill>
                <a:latin typeface="Arial"/>
              </a:rPr>
              <a:t>כיתה</a:t>
            </a:r>
            <a:r>
              <a:rPr sz="2500" b="1" dirty="0">
                <a:solidFill>
                  <a:srgbClr val="18395B"/>
                </a:solidFill>
                <a:latin typeface="Arial"/>
              </a:rPr>
              <a:t> י׳ – </a:t>
            </a:r>
            <a:r>
              <a:rPr sz="2500" b="1" dirty="0" err="1">
                <a:solidFill>
                  <a:srgbClr val="18395B"/>
                </a:solidFill>
                <a:latin typeface="Arial"/>
              </a:rPr>
              <a:t>שאלון</a:t>
            </a:r>
            <a:r>
              <a:rPr lang="he-IL" sz="2500" b="1" dirty="0">
                <a:solidFill>
                  <a:srgbClr val="18395B"/>
                </a:solidFill>
                <a:latin typeface="Arial"/>
              </a:rPr>
              <a:t> 571</a:t>
            </a:r>
            <a:endParaRPr sz="2500" b="1" dirty="0">
              <a:solidFill>
                <a:srgbClr val="18395B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585216"/>
            <a:ext cx="10698480" cy="2560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250" b="1">
                <a:solidFill>
                  <a:srgbClr val="27517A"/>
                </a:solidFill>
                <a:latin typeface="Arial"/>
              </a:rPr>
              <a:t>ספטמבר–אוקטובר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14400"/>
            <a:ext cx="11018520" cy="22860"/>
          </a:xfrm>
          <a:prstGeom prst="rect">
            <a:avLst/>
          </a:prstGeom>
          <a:solidFill>
            <a:srgbClr val="DBA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0040" y="1033271"/>
            <a:ext cx="1325880" cy="3657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תאריכים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37360" y="1033271"/>
            <a:ext cx="4892040" cy="365760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גיאומטרי וטריגונומטרי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20840" y="1033271"/>
            <a:ext cx="514807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 dirty="0" err="1">
                <a:solidFill>
                  <a:srgbClr val="18395B"/>
                </a:solidFill>
                <a:latin typeface="Arial"/>
              </a:rPr>
              <a:t>ציר</a:t>
            </a:r>
            <a:r>
              <a:rPr sz="1300" b="1" dirty="0">
                <a:solidFill>
                  <a:srgbClr val="18395B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18395B"/>
                </a:solidFill>
                <a:latin typeface="Arial"/>
              </a:rPr>
              <a:t>פונקציות</a:t>
            </a:r>
            <a:r>
              <a:rPr lang="he-IL" sz="1300" b="1" dirty="0">
                <a:solidFill>
                  <a:srgbClr val="18395B"/>
                </a:solidFill>
                <a:latin typeface="Arial"/>
              </a:rPr>
              <a:t> ,אלגברה </a:t>
            </a:r>
            <a:r>
              <a:rPr sz="1300" b="1" dirty="0" err="1">
                <a:solidFill>
                  <a:srgbClr val="18395B"/>
                </a:solidFill>
                <a:latin typeface="Arial"/>
              </a:rPr>
              <a:t>וחשבון</a:t>
            </a:r>
            <a:r>
              <a:rPr sz="1300" b="1" dirty="0">
                <a:solidFill>
                  <a:srgbClr val="18395B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18395B"/>
                </a:solidFill>
                <a:latin typeface="Arial"/>
              </a:rPr>
              <a:t>דיפרנציאלי</a:t>
            </a:r>
            <a:endParaRPr sz="1300" b="1" dirty="0">
              <a:solidFill>
                <a:srgbClr val="18395B"/>
              </a:solidFill>
              <a:latin typeface="Arial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0040" y="1463040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1–4.9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37360" y="1463040"/>
            <a:ext cx="4892040" cy="598360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שיפוע ישר העובר בין שתי נקודות.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שיפוע ישר לפי הזווית שהוא יוצר עם הכיוון החיובי של ציר האיקס.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1463040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חזרה כללית על פרבולה וקו ישר.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אינטראקציה ביניהם ופתיחה של אי־שוויונות ליניאריים וריבועיים.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" y="2102548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6–10.9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37360" y="2102548"/>
            <a:ext cx="4892040" cy="598360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מציאת משוואת ישר לפי נקודה ושיפוע ולפי שתי נקודות.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מרחק בין שתי נקודות; אמצע קטע.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20840" y="2102548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המשך פרבולה וקו ישר.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אי־שוויונות ליניאריים וריבועיים בהקשר של הגרפים.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040" y="2742057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14–18.9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742057"/>
            <a:ext cx="4892040" cy="598360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ישרים מקבילים וישרים מאונכים.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משוואה קנונית של מעגל.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20840" y="2742057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קדם־אנליזה: קריאת גרפים.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חיתוך צירים ונקודות קיצון.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3381565"/>
            <a:ext cx="1325880" cy="598360"/>
          </a:xfrm>
          <a:prstGeom prst="roundRect">
            <a:avLst/>
          </a:prstGeom>
          <a:solidFill>
            <a:srgbClr val="27517A"/>
          </a:solidFill>
          <a:ln w="10160">
            <a:solidFill>
              <a:srgbClr val="275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20.9–4.10</a:t>
            </a:r>
          </a:p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חופשת תשרי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37360" y="3381565"/>
            <a:ext cx="4892040" cy="598360"/>
          </a:xfrm>
          <a:prstGeom prst="roundRect">
            <a:avLst/>
          </a:prstGeom>
          <a:solidFill>
            <a:srgbClr val="EDEFF3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אין לימודים.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20840" y="3381565"/>
            <a:ext cx="5148072" cy="598360"/>
          </a:xfrm>
          <a:prstGeom prst="roundRect">
            <a:avLst/>
          </a:prstGeom>
          <a:solidFill>
            <a:srgbClr val="EDEFF3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אין לימודים.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4021074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5–9.10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37360" y="4021074"/>
            <a:ext cx="4892040" cy="598360"/>
          </a:xfrm>
          <a:prstGeom prst="roundRect">
            <a:avLst/>
          </a:prstGeom>
          <a:solidFill>
            <a:srgbClr val="F8EAE6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משולשים ומרובעים — חזרה והעמקה.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חזרה על שטחים ושילוב עם משפט פיתגורס.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20840" y="4021074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קדם־אנליזה: תחומי עלייה וירידה.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תחומי חיוביות ושליליות.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" y="4660582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11–16.10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37360" y="4660582"/>
            <a:ext cx="4892040" cy="598360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קטע אמצעים במשולש ובטרפז.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20840" y="4660582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פונקציות חזקה.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040" y="5300091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18–23.10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37360" y="5300091"/>
            <a:ext cx="4892040" cy="598360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 dirty="0" err="1">
                <a:solidFill>
                  <a:srgbClr val="1E232A"/>
                </a:solidFill>
                <a:latin typeface="Arial"/>
              </a:rPr>
              <a:t>מפגש</a:t>
            </a:r>
            <a:r>
              <a:rPr sz="1030" dirty="0">
                <a:solidFill>
                  <a:srgbClr val="1E232A"/>
                </a:solidFill>
                <a:latin typeface="Arial"/>
              </a:rPr>
              <a:t> </a:t>
            </a:r>
            <a:r>
              <a:rPr sz="1030" dirty="0" err="1">
                <a:solidFill>
                  <a:srgbClr val="1E232A"/>
                </a:solidFill>
                <a:latin typeface="Arial"/>
              </a:rPr>
              <a:t>התיכונים</a:t>
            </a:r>
            <a:r>
              <a:rPr sz="1030" dirty="0">
                <a:solidFill>
                  <a:srgbClr val="1E232A"/>
                </a:solidFill>
                <a:latin typeface="Arial"/>
              </a:rPr>
              <a:t> </a:t>
            </a:r>
            <a:r>
              <a:rPr sz="1030" dirty="0" err="1">
                <a:solidFill>
                  <a:srgbClr val="1E232A"/>
                </a:solidFill>
                <a:latin typeface="Arial"/>
              </a:rPr>
              <a:t>במשולש</a:t>
            </a:r>
            <a:r>
              <a:rPr sz="1030" dirty="0">
                <a:solidFill>
                  <a:srgbClr val="1E232A"/>
                </a:solidFill>
                <a:latin typeface="Arial"/>
              </a:rPr>
              <a:t>.</a:t>
            </a:r>
          </a:p>
          <a:p>
            <a:pPr algn="r">
              <a:spcAft>
                <a:spcPts val="70"/>
              </a:spcAft>
            </a:pPr>
            <a:r>
              <a:rPr lang="he-IL" sz="1030" dirty="0">
                <a:solidFill>
                  <a:srgbClr val="1E232A"/>
                </a:solidFill>
                <a:latin typeface="Arial"/>
              </a:rPr>
              <a:t>שטחים של צורות גיאומטריות שונות .</a:t>
            </a:r>
            <a:r>
              <a:rPr sz="1030" dirty="0">
                <a:solidFill>
                  <a:srgbClr val="1E232A"/>
                </a:solidFill>
                <a:latin typeface="Arial"/>
              </a:rPr>
              <a:t>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20840" y="5300091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פונקציה זוגית ואי־זוגית.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פתיחה של חקירה איכותנית של פולינום כמכפלת גורמים.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0040" y="5939599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25–30.10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37360" y="5939599"/>
            <a:ext cx="4892040" cy="598360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lang="he-IL" sz="1030" dirty="0">
                <a:solidFill>
                  <a:srgbClr val="1E232A"/>
                </a:solidFill>
                <a:latin typeface="Arial"/>
              </a:rPr>
              <a:t>שטחים בשילוב עם משפט פיתגורס.</a:t>
            </a:r>
            <a:r>
              <a:rPr sz="1030" dirty="0">
                <a:solidFill>
                  <a:srgbClr val="1E232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720840" y="5939599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חקירה איכותנית של פולינום כמכפלת גורמים.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התנהגות פונקציה באינסוף; פתרון אי־שוויונות בעזרת גרף של פונקציה.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6565392"/>
            <a:ext cx="10835640" cy="1828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950" b="0">
                <a:solidFill>
                  <a:srgbClr val="5A6674"/>
                </a:solidFill>
                <a:latin typeface="Arial"/>
              </a:rPr>
              <a:t>הפריסה היא הצעה מעשית; אפשר להזיז שבוע לפי קצב הכיתה ומערכת השעות בפועל.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37160"/>
            <a:ext cx="11155680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500" b="1">
                <a:solidFill>
                  <a:srgbClr val="18395B"/>
                </a:solidFill>
                <a:latin typeface="Arial"/>
              </a:rPr>
              <a:t>פריסה שבועית – כיתה י׳ – שאלון 571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85216"/>
            <a:ext cx="10698480" cy="2560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250" b="1">
                <a:solidFill>
                  <a:srgbClr val="27517A"/>
                </a:solidFill>
                <a:latin typeface="Arial"/>
              </a:rPr>
              <a:t>נובמבר–דצמבר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14400"/>
            <a:ext cx="11018520" cy="22860"/>
          </a:xfrm>
          <a:prstGeom prst="rect">
            <a:avLst/>
          </a:prstGeom>
          <a:solidFill>
            <a:srgbClr val="DBA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0040" y="1033271"/>
            <a:ext cx="1325880" cy="3657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תאריכים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37360" y="1033271"/>
            <a:ext cx="4892040" cy="365760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גיאומטרי וטריגונומטרי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20840" y="1033271"/>
            <a:ext cx="514807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פונקציות וחשבון דיפרנציאלי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1463040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1–6.11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37360" y="1463040"/>
            <a:ext cx="4892040" cy="527304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lang="he-IL" sz="980" dirty="0">
                <a:solidFill>
                  <a:srgbClr val="1E232A"/>
                </a:solidFill>
                <a:latin typeface="Arial"/>
              </a:rPr>
              <a:t>פרופורציה בין מספרים ומשפט </a:t>
            </a:r>
            <a:r>
              <a:rPr lang="he-IL" sz="980" dirty="0" err="1">
                <a:solidFill>
                  <a:srgbClr val="1E232A"/>
                </a:solidFill>
                <a:latin typeface="Arial"/>
              </a:rPr>
              <a:t>תלס</a:t>
            </a:r>
            <a:r>
              <a:rPr sz="980" dirty="0">
                <a:solidFill>
                  <a:srgbClr val="1E232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1463040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שיקוף של פונקציה ביחס לצירים.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" y="2031492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8–13.11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37360" y="2031492"/>
            <a:ext cx="4892040" cy="527304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הרחבות משפט תלס והמשפטים ההפוכים למשפט תלס.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20840" y="2031492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הזזה של גרף פונקציה.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040" y="2599944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15–20.11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599944"/>
            <a:ext cx="4892040" cy="527304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משפט חוצה זווית במשולש והמשפט ההפוך.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20840" y="2599944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מתיחה וכיווץ של גרף פונקציה ביחס לצירים.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3168396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22–27.11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37360" y="3168396"/>
            <a:ext cx="4892040" cy="527304"/>
          </a:xfrm>
          <a:prstGeom prst="roundRect">
            <a:avLst/>
          </a:prstGeom>
          <a:solidFill>
            <a:srgbClr val="F8F2E2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תרגול נרחב של בעיות בפרופורציה ודמיון.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20840" y="3168396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ערך מוחלט של פונקציה.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3736848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29.11–4.12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37360" y="3736848"/>
            <a:ext cx="4892040" cy="527304"/>
          </a:xfrm>
          <a:prstGeom prst="roundRect">
            <a:avLst/>
          </a:prstGeom>
          <a:solidFill>
            <a:srgbClr val="F8EAE6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פתיחה של דמיון משולשים ושלושת משפטי הדמיון.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20840" y="3736848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קשר ראשוני בין גרף הפונקציה לגרף הנגזרת.</a:t>
            </a:r>
          </a:p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שיפוע וקצב שינוי כהכנה לנגזרת.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" y="4305300"/>
            <a:ext cx="1325880" cy="527304"/>
          </a:xfrm>
          <a:prstGeom prst="roundRect">
            <a:avLst/>
          </a:prstGeom>
          <a:solidFill>
            <a:srgbClr val="27517A"/>
          </a:solidFill>
          <a:ln w="10160">
            <a:solidFill>
              <a:srgbClr val="275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6–12.12</a:t>
            </a:r>
          </a:p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חופשת חנוכה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37360" y="4305300"/>
            <a:ext cx="4892040" cy="527304"/>
          </a:xfrm>
          <a:prstGeom prst="roundRect">
            <a:avLst/>
          </a:prstGeom>
          <a:solidFill>
            <a:srgbClr val="EDEFF3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אין לימודים.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20840" y="4305300"/>
            <a:ext cx="5148072" cy="527304"/>
          </a:xfrm>
          <a:prstGeom prst="roundRect">
            <a:avLst/>
          </a:prstGeom>
          <a:solidFill>
            <a:srgbClr val="EDEFF3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אין לימודים.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040" y="4873752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13–18.12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37360" y="4873752"/>
            <a:ext cx="4892040" cy="527304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דמיון משולשים — שלושת משפטי הדמיון ותרגול בסיסי.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20840" y="4873752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הנגזרת כקצב שינוי.</a:t>
            </a:r>
          </a:p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הגדרת הנגזרת.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0040" y="5442204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20–25.12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37360" y="5428488"/>
            <a:ext cx="4892040" cy="527304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 dirty="0" err="1">
                <a:solidFill>
                  <a:srgbClr val="1E232A"/>
                </a:solidFill>
                <a:latin typeface="Arial"/>
              </a:rPr>
              <a:t>יחסי</a:t>
            </a:r>
            <a:r>
              <a:rPr sz="980" dirty="0">
                <a:solidFill>
                  <a:srgbClr val="1E232A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232A"/>
                </a:solidFill>
                <a:latin typeface="Arial"/>
              </a:rPr>
              <a:t>גבהים</a:t>
            </a:r>
            <a:r>
              <a:rPr lang="he-IL" sz="980" dirty="0">
                <a:solidFill>
                  <a:srgbClr val="1E232A"/>
                </a:solidFill>
                <a:latin typeface="Arial"/>
              </a:rPr>
              <a:t> במשולשים דומים.</a:t>
            </a:r>
            <a:r>
              <a:rPr sz="980" dirty="0">
                <a:solidFill>
                  <a:srgbClr val="1E232A"/>
                </a:solidFill>
                <a:latin typeface="Arial"/>
              </a:rPr>
              <a:t>, </a:t>
            </a:r>
            <a:r>
              <a:rPr sz="980" dirty="0" err="1">
                <a:solidFill>
                  <a:srgbClr val="1E232A"/>
                </a:solidFill>
                <a:latin typeface="Arial"/>
              </a:rPr>
              <a:t>תיכונים</a:t>
            </a:r>
            <a:r>
              <a:rPr sz="980" dirty="0">
                <a:solidFill>
                  <a:srgbClr val="1E232A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232A"/>
                </a:solidFill>
                <a:latin typeface="Arial"/>
              </a:rPr>
              <a:t>וחוצי</a:t>
            </a:r>
            <a:r>
              <a:rPr sz="980" dirty="0">
                <a:solidFill>
                  <a:srgbClr val="1E232A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232A"/>
                </a:solidFill>
                <a:latin typeface="Arial"/>
              </a:rPr>
              <a:t>זוויות</a:t>
            </a:r>
            <a:r>
              <a:rPr sz="980" dirty="0">
                <a:solidFill>
                  <a:srgbClr val="1E232A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232A"/>
                </a:solidFill>
                <a:latin typeface="Arial"/>
              </a:rPr>
              <a:t>במשולשים</a:t>
            </a:r>
            <a:r>
              <a:rPr sz="980" dirty="0">
                <a:solidFill>
                  <a:srgbClr val="1E232A"/>
                </a:solidFill>
                <a:latin typeface="Arial"/>
              </a:rPr>
              <a:t> </a:t>
            </a:r>
            <a:r>
              <a:rPr sz="980" dirty="0" err="1">
                <a:solidFill>
                  <a:srgbClr val="1E232A"/>
                </a:solidFill>
                <a:latin typeface="Arial"/>
              </a:rPr>
              <a:t>דומים</a:t>
            </a:r>
            <a:r>
              <a:rPr sz="980" dirty="0">
                <a:solidFill>
                  <a:srgbClr val="1E232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720840" y="5442204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 dirty="0" err="1">
                <a:solidFill>
                  <a:srgbClr val="1E232A"/>
                </a:solidFill>
                <a:latin typeface="Arial"/>
              </a:rPr>
              <a:t>נגזרת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של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פונקציית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פולינום</a:t>
            </a:r>
            <a:r>
              <a:rPr lang="he-IL" sz="969" dirty="0">
                <a:solidFill>
                  <a:srgbClr val="1E232A"/>
                </a:solidFill>
                <a:latin typeface="Arial"/>
              </a:rPr>
              <a:t>- כולל פרמטרים.</a:t>
            </a:r>
            <a:r>
              <a:rPr sz="969" dirty="0">
                <a:solidFill>
                  <a:srgbClr val="1E232A"/>
                </a:solidFill>
                <a:latin typeface="Arial"/>
              </a:rPr>
              <a:t>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20040" y="6010656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27.12–1.1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737360" y="6010656"/>
            <a:ext cx="4892040" cy="527304"/>
          </a:xfrm>
          <a:prstGeom prst="roundRect">
            <a:avLst/>
          </a:prstGeom>
          <a:solidFill>
            <a:srgbClr val="F8F2E2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יחסי היקפים ויחסי שטחים במשולשים דומים.</a:t>
            </a:r>
          </a:p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שילוב דמיון עם תלס וחוצה זווית.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720840" y="6010656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lang="he-IL" sz="969" dirty="0">
                <a:solidFill>
                  <a:srgbClr val="1E232A"/>
                </a:solidFill>
                <a:latin typeface="Arial"/>
              </a:rPr>
              <a:t>אלגברה-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משוואות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דו־ריבועיות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ומשוואות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עם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הצבה</a:t>
            </a:r>
            <a:r>
              <a:rPr sz="969" dirty="0">
                <a:solidFill>
                  <a:srgbClr val="1E232A"/>
                </a:solidFill>
                <a:latin typeface="Arial"/>
              </a:rPr>
              <a:t>.</a:t>
            </a:r>
          </a:p>
          <a:p>
            <a:pPr algn="r">
              <a:spcAft>
                <a:spcPts val="70"/>
              </a:spcAft>
            </a:pPr>
            <a:r>
              <a:rPr sz="969" dirty="0" err="1">
                <a:solidFill>
                  <a:srgbClr val="1E232A"/>
                </a:solidFill>
                <a:latin typeface="Arial"/>
              </a:rPr>
              <a:t>פתיחה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של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מציאת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משוואת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משיק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לגרף</a:t>
            </a:r>
            <a:r>
              <a:rPr sz="969" dirty="0">
                <a:solidFill>
                  <a:srgbClr val="1E232A"/>
                </a:solidFill>
                <a:latin typeface="Arial"/>
              </a:rPr>
              <a:t> </a:t>
            </a:r>
            <a:r>
              <a:rPr sz="969" dirty="0" err="1">
                <a:solidFill>
                  <a:srgbClr val="1E232A"/>
                </a:solidFill>
                <a:latin typeface="Arial"/>
              </a:rPr>
              <a:t>הפונקציה</a:t>
            </a:r>
            <a:r>
              <a:rPr sz="969" dirty="0">
                <a:solidFill>
                  <a:srgbClr val="1E232A"/>
                </a:solidFill>
                <a:latin typeface="Arial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6565392"/>
            <a:ext cx="10835640" cy="1828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950" b="0">
                <a:solidFill>
                  <a:srgbClr val="5A6674"/>
                </a:solidFill>
                <a:latin typeface="Arial"/>
              </a:rPr>
              <a:t>הפריסה היא הצעה מעשית; אפשר להזיז שבוע לפי קצב הכיתה ומערכת השעות בפועל.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37160"/>
            <a:ext cx="11155680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500" b="1">
                <a:solidFill>
                  <a:srgbClr val="18395B"/>
                </a:solidFill>
                <a:latin typeface="Arial"/>
              </a:rPr>
              <a:t>פריסה שבועית – כיתה י׳ – שאלון 571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85216"/>
            <a:ext cx="10698480" cy="2560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250" b="1">
                <a:solidFill>
                  <a:srgbClr val="27517A"/>
                </a:solidFill>
                <a:latin typeface="Arial"/>
              </a:rPr>
              <a:t>ינואר–פברואר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14400"/>
            <a:ext cx="11018520" cy="22860"/>
          </a:xfrm>
          <a:prstGeom prst="rect">
            <a:avLst/>
          </a:prstGeom>
          <a:solidFill>
            <a:srgbClr val="DBA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0040" y="1033271"/>
            <a:ext cx="1325880" cy="3657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תאריכים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37360" y="1033271"/>
            <a:ext cx="4892040" cy="365760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גיאומטרי וטריגונומטרי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20840" y="1033271"/>
            <a:ext cx="514807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פונקציות וחשבון דיפרנציאלי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1463040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3–8.1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37360" y="1463040"/>
            <a:ext cx="4892040" cy="527304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קשתות, זוויות מרכזיות וזוויות היקפיות.</a:t>
            </a:r>
          </a:p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המשפטים הקשורים בהן.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1463040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מציאת משוואת משיק לגרף הפונקציה.</a:t>
            </a:r>
          </a:p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חקירת פולינום.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" y="2031492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10–15.1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37360" y="2031492"/>
            <a:ext cx="4892040" cy="527304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מיתרים וזוויות במעגל.</a:t>
            </a:r>
          </a:p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משולש חסום במעגל ומרובע חסום במעגל.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20840" y="2031492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הקשר בין גרף הפונקציה לגרף הנגזרת.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040" y="2599944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17–22.1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599944"/>
            <a:ext cx="4892040" cy="527304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משיק למעגל ותרגול משפטי מעגל.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20840" y="2599944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נגזרת של מכפלת פונקציות.</a:t>
            </a:r>
          </a:p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תרגול של משיקים וחקירה.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3168396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24–29.1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37360" y="3168396"/>
            <a:ext cx="4892040" cy="527304"/>
          </a:xfrm>
          <a:prstGeom prst="roundRect">
            <a:avLst/>
          </a:prstGeom>
          <a:solidFill>
            <a:srgbClr val="F8F2E2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המשך פתרון בעיות במעגל.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20840" y="3168396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נגזרת של פונקציה מורכבת.</a:t>
            </a:r>
          </a:p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תרגול של משיקים וחקירה.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3736848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31.1–5.2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37360" y="3736848"/>
            <a:ext cx="4892040" cy="527304"/>
          </a:xfrm>
          <a:prstGeom prst="roundRect">
            <a:avLst/>
          </a:prstGeom>
          <a:solidFill>
            <a:srgbClr val="F8EAE6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בעיות משולבות במעגל כהכנה לטריגונומטריה במישור.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20840" y="3736848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בעיות קיצון בפונקציות פולינום.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" y="4305300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7–12.2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37360" y="4305300"/>
            <a:ext cx="4892040" cy="527304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טריגונומטריה במישור: יחסי צלעות במשולש ישר זווית.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20840" y="4305300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פונקציות שורש ופתרון משוואות עם שורשים.</a:t>
            </a:r>
          </a:p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היכרות ותחום הגדרה.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040" y="4873752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14–19.2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37360" y="4873752"/>
            <a:ext cx="4892040" cy="527304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שטח משולש בעזרת שתי צלעות וסינוס הזווית שביניהן.</a:t>
            </a:r>
          </a:p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שטח משולש בעזרת צלע ושתי זוויות.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20840" y="4873752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קדם־אנליזה של פונקציית שורש — חקירה איכותנית.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0040" y="5442204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21–26.2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37360" y="5442204"/>
            <a:ext cx="4892040" cy="527304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משפט הסינוסים ומשפט הקוסינוסים.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720840" y="5442204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נגזרת של פונקציית השורש הריבועי.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20040" y="6010656"/>
            <a:ext cx="1325880" cy="527304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28.2–5.3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737360" y="6010656"/>
            <a:ext cx="4892040" cy="527304"/>
          </a:xfrm>
          <a:prstGeom prst="roundRect">
            <a:avLst/>
          </a:prstGeom>
          <a:solidFill>
            <a:srgbClr val="F8F2E2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יחסים בין רדיוסי מעגלים חוסמים וחסומים.</a:t>
            </a:r>
          </a:p>
          <a:p>
            <a:pPr algn="r">
              <a:spcAft>
                <a:spcPts val="70"/>
              </a:spcAft>
            </a:pPr>
            <a:r>
              <a:rPr sz="980">
                <a:solidFill>
                  <a:srgbClr val="1E232A"/>
                </a:solidFill>
                <a:latin typeface="Arial"/>
              </a:rPr>
              <a:t>משולש חוסם מעגל ומרובע חוסם מעגל.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720840" y="6010656"/>
            <a:ext cx="5148072" cy="52730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969">
                <a:solidFill>
                  <a:srgbClr val="1E232A"/>
                </a:solidFill>
                <a:latin typeface="Arial"/>
              </a:rPr>
              <a:t>מציאת משוואת משיק וחקירת פונקציות שורש.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6565392"/>
            <a:ext cx="10835640" cy="1828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950" b="0">
                <a:solidFill>
                  <a:srgbClr val="5A6674"/>
                </a:solidFill>
                <a:latin typeface="Arial"/>
              </a:rPr>
              <a:t>הפריסה היא הצעה מעשית; אפשר להזיז שבוע לפי קצב הכיתה ומערכת השעות בפועל.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37160"/>
            <a:ext cx="11155680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500" b="1">
                <a:solidFill>
                  <a:srgbClr val="18395B"/>
                </a:solidFill>
                <a:latin typeface="Arial"/>
              </a:rPr>
              <a:t>פריסה שבועית – כיתה י׳ – שאלון 571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85216"/>
            <a:ext cx="10698480" cy="2560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250" b="1">
                <a:solidFill>
                  <a:srgbClr val="27517A"/>
                </a:solidFill>
                <a:latin typeface="Arial"/>
              </a:rPr>
              <a:t>מרץ–אפריל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14400"/>
            <a:ext cx="11018520" cy="22860"/>
          </a:xfrm>
          <a:prstGeom prst="rect">
            <a:avLst/>
          </a:prstGeom>
          <a:solidFill>
            <a:srgbClr val="DBA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0040" y="1033271"/>
            <a:ext cx="1325880" cy="3657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תאריכים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37360" y="1033271"/>
            <a:ext cx="4892040" cy="365760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גיאומטרי וטריגונומטרי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20840" y="1033271"/>
            <a:ext cx="514807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פונקציות וחשבון דיפרנציאלי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1463040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7–12.3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37360" y="1463040"/>
            <a:ext cx="4892040" cy="598360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מצב הדדי בין שני מעגלים.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קטע מרכזים והמשפטים הרלוונטיים.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1463040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אלגברה: משוואות עם פרמטר ממעלה ראשונה ושנייה.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" y="2102548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14–19.3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37360" y="2102548"/>
            <a:ext cx="4892040" cy="598360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בעיות מורכבות עם משפט הסינוסים ומשפט הקוסינוסים.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20840" y="2102548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חקירת פולינום עם פרמטר שניתן לקבוע ועם פרמטר שאינו ניתן לקביעה.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040" y="2742057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21–26.3</a:t>
            </a:r>
          </a:p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שבוע מקוצר – פורים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742057"/>
            <a:ext cx="4892040" cy="598360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מעגל היחידה והזהויות הקשורות בו — פתיחה.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20840" y="2742057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פונקציה רציונלית — פתיחה ותחום הגדרה.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3381565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28.3–2.4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37360" y="3381565"/>
            <a:ext cx="4892040" cy="598360"/>
          </a:xfrm>
          <a:prstGeom prst="roundRect">
            <a:avLst/>
          </a:prstGeom>
          <a:solidFill>
            <a:srgbClr val="F8F2E2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שימוש בזהויות ובמשוואות טריגונומטריות בסיסיות בתוך בעיות גיאומטריות.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20840" y="3381565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אסימפטוטות מאונכות לצירים.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נקודות אי־רציפות סליקה.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4021074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4–9.4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37360" y="4021074"/>
            <a:ext cx="4892040" cy="598360"/>
          </a:xfrm>
          <a:prstGeom prst="roundRect">
            <a:avLst/>
          </a:prstGeom>
          <a:solidFill>
            <a:srgbClr val="F8EAE6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הגדרת הפונקציות הטריגונומטריות דרך מעגל היחידה.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זוויות מיוחדות וסימנים ברבעים.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20840" y="4021074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נגזרת של פונקציה רציונלית.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מציאת משוואת משיק.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" y="4660582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11–12.4</a:t>
            </a:r>
          </a:p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שבוע מקוצר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37360" y="4660582"/>
            <a:ext cx="4892040" cy="598360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קשרים בסיסיים וזהויות.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פתיחה של משוואות טריגונומטריות מסוגים שונים.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20840" y="4660582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פתיחה של חקירת פונקציות רציונליות.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040" y="5300091"/>
            <a:ext cx="1325880" cy="598360"/>
          </a:xfrm>
          <a:prstGeom prst="roundRect">
            <a:avLst/>
          </a:prstGeom>
          <a:solidFill>
            <a:srgbClr val="27517A"/>
          </a:solidFill>
          <a:ln w="10160">
            <a:solidFill>
              <a:srgbClr val="275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13–28.4</a:t>
            </a:r>
          </a:p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חופשת פסח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37360" y="5300091"/>
            <a:ext cx="4892040" cy="598360"/>
          </a:xfrm>
          <a:prstGeom prst="roundRect">
            <a:avLst/>
          </a:prstGeom>
          <a:solidFill>
            <a:srgbClr val="EDEFF3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אין לימודים.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20840" y="5300091"/>
            <a:ext cx="5148072" cy="598360"/>
          </a:xfrm>
          <a:prstGeom prst="roundRect">
            <a:avLst/>
          </a:prstGeom>
          <a:solidFill>
            <a:srgbClr val="EDEFF3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אין לימודים.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0040" y="5939599"/>
            <a:ext cx="1325880" cy="5983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29–30.4</a:t>
            </a:r>
          </a:p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חזרה מהחופשה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37360" y="5939599"/>
            <a:ext cx="4892040" cy="598360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המשך משוואות טריגונומטריות.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סגירת קצוות בגיאומטריה.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720840" y="5939599"/>
            <a:ext cx="5148072" cy="598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פונקציות רציונליות — המשך.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6565392"/>
            <a:ext cx="10835640" cy="1828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950" b="0">
                <a:solidFill>
                  <a:srgbClr val="5A6674"/>
                </a:solidFill>
                <a:latin typeface="Arial"/>
              </a:rPr>
              <a:t>הפריסה היא הצעה מעשית; אפשר להזיז שבוע לפי קצב הכיתה ומערכת השעות בפועל.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137160"/>
            <a:ext cx="11155680" cy="43891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2500" b="1">
                <a:solidFill>
                  <a:srgbClr val="18395B"/>
                </a:solidFill>
                <a:latin typeface="Arial"/>
              </a:rPr>
              <a:t>פריסה שבועית – כיתה י׳ – שאלון 571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585216"/>
            <a:ext cx="10698480" cy="256032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1250" b="1">
                <a:solidFill>
                  <a:srgbClr val="27517A"/>
                </a:solidFill>
                <a:latin typeface="Arial"/>
              </a:rPr>
              <a:t>מאי–יוני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14400"/>
            <a:ext cx="11018520" cy="22860"/>
          </a:xfrm>
          <a:prstGeom prst="rect">
            <a:avLst/>
          </a:prstGeom>
          <a:solidFill>
            <a:srgbClr val="DBAA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20040" y="1033271"/>
            <a:ext cx="1325880" cy="365760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תאריכים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37360" y="1033271"/>
            <a:ext cx="4892040" cy="365760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גיאומטרי וטריגונומטרי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20840" y="1033271"/>
            <a:ext cx="5148072" cy="365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7432" rIns="54864" bIns="27432" rtlCol="0" anchor="ctr"/>
          <a:lstStyle/>
          <a:p>
            <a:pPr algn="ctr"/>
            <a:r>
              <a:rPr sz="1300" b="1">
                <a:solidFill>
                  <a:srgbClr val="18395B"/>
                </a:solidFill>
                <a:latin typeface="Arial"/>
              </a:rPr>
              <a:t>ציר פונקציות וחשבון דיפרנציאלי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0040" y="1463040"/>
            <a:ext cx="1325880" cy="689718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2–7.5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37360" y="1463040"/>
            <a:ext cx="4892040" cy="689718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תרגול שאלות בגרות בגיאומטריה.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1463040"/>
            <a:ext cx="5148072" cy="68971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חקירה מלאה והרכבות פשוטות של פונקציות רציונליות.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0040" y="2193906"/>
            <a:ext cx="1325880" cy="689718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9–14.5</a:t>
            </a:r>
          </a:p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שבוע מקוצר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37360" y="2193906"/>
            <a:ext cx="4892040" cy="689718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 dirty="0" err="1">
                <a:solidFill>
                  <a:srgbClr val="1E232A"/>
                </a:solidFill>
                <a:latin typeface="Arial"/>
              </a:rPr>
              <a:t>משפט</a:t>
            </a:r>
            <a:r>
              <a:rPr sz="1030" dirty="0">
                <a:solidFill>
                  <a:srgbClr val="1E232A"/>
                </a:solidFill>
                <a:latin typeface="Arial"/>
              </a:rPr>
              <a:t> </a:t>
            </a:r>
            <a:r>
              <a:rPr sz="1030" dirty="0" err="1">
                <a:solidFill>
                  <a:srgbClr val="1E232A"/>
                </a:solidFill>
                <a:latin typeface="Arial"/>
              </a:rPr>
              <a:t>הסינוסים</a:t>
            </a:r>
            <a:r>
              <a:rPr sz="1030" dirty="0">
                <a:solidFill>
                  <a:srgbClr val="1E232A"/>
                </a:solidFill>
                <a:latin typeface="Arial"/>
              </a:rPr>
              <a:t> </a:t>
            </a:r>
            <a:r>
              <a:rPr sz="1030" dirty="0" err="1">
                <a:solidFill>
                  <a:srgbClr val="1E232A"/>
                </a:solidFill>
                <a:latin typeface="Arial"/>
              </a:rPr>
              <a:t>ומשפט</a:t>
            </a:r>
            <a:r>
              <a:rPr sz="1030" dirty="0">
                <a:solidFill>
                  <a:srgbClr val="1E232A"/>
                </a:solidFill>
                <a:latin typeface="Arial"/>
              </a:rPr>
              <a:t> </a:t>
            </a:r>
            <a:r>
              <a:rPr sz="1030" dirty="0" err="1">
                <a:solidFill>
                  <a:srgbClr val="1E232A"/>
                </a:solidFill>
                <a:latin typeface="Arial"/>
              </a:rPr>
              <a:t>הקוסינוסים</a:t>
            </a:r>
            <a:r>
              <a:rPr lang="he-IL" sz="1030" dirty="0">
                <a:solidFill>
                  <a:srgbClr val="1E232A"/>
                </a:solidFill>
                <a:latin typeface="Arial"/>
              </a:rPr>
              <a:t>- כולל יישומים במעגל</a:t>
            </a:r>
            <a:r>
              <a:rPr sz="1030" dirty="0">
                <a:solidFill>
                  <a:srgbClr val="1E232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720840" y="2193906"/>
            <a:ext cx="5148072" cy="68971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בעיות קיצון בפונקציות רציונליות.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הקשר בין גרף הפונקציה לגרף הנגזרת.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20040" y="2924773"/>
            <a:ext cx="1325880" cy="689718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16–21.5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924773"/>
            <a:ext cx="4892040" cy="689718"/>
          </a:xfrm>
          <a:prstGeom prst="roundRect">
            <a:avLst/>
          </a:prstGeom>
          <a:solidFill>
            <a:srgbClr val="F1EBF7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שימוש בזהויות ובמשוואות טריגונומטריות בסיסיות בהקשרים גיאומטריים.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720840" y="2928783"/>
            <a:ext cx="5148072" cy="68971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lang="he-IL" sz="1019" dirty="0">
                <a:solidFill>
                  <a:srgbClr val="1E232A"/>
                </a:solidFill>
                <a:latin typeface="Arial"/>
              </a:rPr>
              <a:t>טרנספורמציות</a:t>
            </a:r>
            <a:r>
              <a:rPr sz="1019" dirty="0">
                <a:solidFill>
                  <a:srgbClr val="1E232A"/>
                </a:solidFill>
                <a:latin typeface="Arial"/>
              </a:rPr>
              <a:t>: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אחד</a:t>
            </a:r>
            <a:r>
              <a:rPr sz="1019" dirty="0">
                <a:solidFill>
                  <a:srgbClr val="1E232A"/>
                </a:solidFill>
                <a:latin typeface="Arial"/>
              </a:rPr>
              <a:t>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חלקי</a:t>
            </a:r>
            <a:r>
              <a:rPr sz="1019" dirty="0">
                <a:solidFill>
                  <a:srgbClr val="1E232A"/>
                </a:solidFill>
                <a:latin typeface="Arial"/>
              </a:rPr>
              <a:t>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פונקציה</a:t>
            </a:r>
            <a:r>
              <a:rPr sz="1019" dirty="0">
                <a:solidFill>
                  <a:srgbClr val="1E232A"/>
                </a:solidFill>
                <a:latin typeface="Arial"/>
              </a:rPr>
              <a:t>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ושורש</a:t>
            </a:r>
            <a:r>
              <a:rPr sz="1019" dirty="0">
                <a:solidFill>
                  <a:srgbClr val="1E232A"/>
                </a:solidFill>
                <a:latin typeface="Arial"/>
              </a:rPr>
              <a:t>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פונקציה</a:t>
            </a:r>
            <a:r>
              <a:rPr sz="1019" dirty="0">
                <a:solidFill>
                  <a:srgbClr val="1E232A"/>
                </a:solidFill>
                <a:latin typeface="Arial"/>
              </a:rPr>
              <a:t>.</a:t>
            </a:r>
          </a:p>
          <a:p>
            <a:pPr algn="r">
              <a:spcAft>
                <a:spcPts val="70"/>
              </a:spcAft>
            </a:pPr>
            <a:r>
              <a:rPr sz="1019" dirty="0" err="1">
                <a:solidFill>
                  <a:srgbClr val="1E232A"/>
                </a:solidFill>
                <a:latin typeface="Arial"/>
              </a:rPr>
              <a:t>שילוב</a:t>
            </a:r>
            <a:r>
              <a:rPr sz="1019" dirty="0">
                <a:solidFill>
                  <a:srgbClr val="1E232A"/>
                </a:solidFill>
                <a:latin typeface="Arial"/>
              </a:rPr>
              <a:t>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פונקציות</a:t>
            </a:r>
            <a:r>
              <a:rPr sz="1019" dirty="0">
                <a:solidFill>
                  <a:srgbClr val="1E232A"/>
                </a:solidFill>
                <a:latin typeface="Arial"/>
              </a:rPr>
              <a:t>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שורש</a:t>
            </a:r>
            <a:r>
              <a:rPr sz="1019" dirty="0">
                <a:solidFill>
                  <a:srgbClr val="1E232A"/>
                </a:solidFill>
                <a:latin typeface="Arial"/>
              </a:rPr>
              <a:t>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ופונקציות</a:t>
            </a:r>
            <a:r>
              <a:rPr sz="1019" dirty="0">
                <a:solidFill>
                  <a:srgbClr val="1E232A"/>
                </a:solidFill>
                <a:latin typeface="Arial"/>
              </a:rPr>
              <a:t> </a:t>
            </a:r>
            <a:r>
              <a:rPr sz="1019" dirty="0" err="1">
                <a:solidFill>
                  <a:srgbClr val="1E232A"/>
                </a:solidFill>
                <a:latin typeface="Arial"/>
              </a:rPr>
              <a:t>רציונליות</a:t>
            </a:r>
            <a:r>
              <a:rPr sz="1019" dirty="0">
                <a:solidFill>
                  <a:srgbClr val="1E232A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3655640"/>
            <a:ext cx="1325880" cy="689718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23–28.5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37360" y="3655640"/>
            <a:ext cx="4892040" cy="689718"/>
          </a:xfrm>
          <a:prstGeom prst="roundRect">
            <a:avLst/>
          </a:prstGeom>
          <a:solidFill>
            <a:srgbClr val="F8F2E2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המשך תרגול שאלות בגרות בגיאומטריה ובטריגונומטריה במישור.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20840" y="3655640"/>
            <a:ext cx="5148072" cy="68971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חקירה מלאה; מציאת משיקים ונקודות קיצון.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בעיות קיצון — פונקציית שורש ושילוב עם פונקציה רציונלית.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4386507"/>
            <a:ext cx="1325880" cy="689718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30.5–4.6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37360" y="4386507"/>
            <a:ext cx="4892040" cy="689718"/>
          </a:xfrm>
          <a:prstGeom prst="roundRect">
            <a:avLst/>
          </a:prstGeom>
          <a:solidFill>
            <a:srgbClr val="F8EAE6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פתרון שאלות ברמת בגרות בטריגונומטריה במישור.</a:t>
            </a:r>
          </a:p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המשך פתרון שאלות בגרות בגיאומטריה במישור.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20840" y="4386507"/>
            <a:ext cx="5148072" cy="68971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קשר בין גרפים.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שאלות עם פרמטרים ברמה מדורגת.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0040" y="5117374"/>
            <a:ext cx="1325880" cy="689718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6–11.6</a:t>
            </a:r>
          </a:p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שבוע מקוצר – שבועות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737360" y="5117374"/>
            <a:ext cx="4892040" cy="689718"/>
          </a:xfrm>
          <a:prstGeom prst="roundRect">
            <a:avLst/>
          </a:prstGeom>
          <a:solidFill>
            <a:srgbClr val="E4F2EB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מצולע משוכלל — שימושים בטריגונומטריה.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720840" y="5117374"/>
            <a:ext cx="5148072" cy="68971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טרנספורמציה של פונקציה בחזקת מספר טבעי.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שילוב הטרנספורמציות השונות.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0040" y="5848241"/>
            <a:ext cx="1325880" cy="689718"/>
          </a:xfrm>
          <a:prstGeom prst="roundRect">
            <a:avLst/>
          </a:prstGeom>
          <a:solidFill>
            <a:srgbClr val="18395B"/>
          </a:solidFill>
          <a:ln w="10160">
            <a:solidFill>
              <a:srgbClr val="183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ctr">
              <a:spcAft>
                <a:spcPts val="70"/>
              </a:spcAft>
            </a:pPr>
            <a:r>
              <a:rPr sz="1050">
                <a:solidFill>
                  <a:srgbClr val="FFFFFF"/>
                </a:solidFill>
                <a:latin typeface="Arial"/>
              </a:rPr>
              <a:t>13–18.6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737360" y="5848241"/>
            <a:ext cx="4892040" cy="689718"/>
          </a:xfrm>
          <a:prstGeom prst="roundRect">
            <a:avLst/>
          </a:prstGeom>
          <a:solidFill>
            <a:srgbClr val="E7EEF9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30">
                <a:solidFill>
                  <a:srgbClr val="1E232A"/>
                </a:solidFill>
                <a:latin typeface="Arial"/>
              </a:rPr>
              <a:t>המשך פתרון שאלות ברמת בגרות בגיאומטריה ובטריגונומטריה במישור.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20840" y="5848241"/>
            <a:ext cx="5148072" cy="68971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ECA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9436" tIns="22860" rIns="59436" bIns="22860" rtlCol="0" anchor="ctr"/>
          <a:lstStyle/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חקירה כולל מקרה של שתי אסימפטוטות אופקיות.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הקשר בין גרף הפונקציה, גרף הנגזרת וגרף הנגזרת השנייה.</a:t>
            </a:r>
          </a:p>
          <a:p>
            <a:pPr algn="r">
              <a:spcAft>
                <a:spcPts val="70"/>
              </a:spcAft>
            </a:pPr>
            <a:r>
              <a:rPr sz="1019">
                <a:solidFill>
                  <a:srgbClr val="1E232A"/>
                </a:solidFill>
                <a:latin typeface="Arial"/>
              </a:rPr>
              <a:t>נקודת פיתול ותחומי קעירות כלפי מעלה וכלפי מטה — אם מספיקים.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6565392"/>
            <a:ext cx="10835640" cy="182880"/>
          </a:xfrm>
          <a:prstGeom prst="rect">
            <a:avLst/>
          </a:prstGeom>
          <a:noFill/>
        </p:spPr>
        <p:txBody>
          <a:bodyPr wrap="square" lIns="54864" tIns="27432" rIns="54864" bIns="27432" anchor="ctr">
            <a:spAutoFit/>
          </a:bodyPr>
          <a:lstStyle/>
          <a:p>
            <a:pPr algn="ctr"/>
            <a:r>
              <a:rPr sz="950" b="0">
                <a:solidFill>
                  <a:srgbClr val="5A6674"/>
                </a:solidFill>
                <a:latin typeface="Arial"/>
              </a:rPr>
              <a:t>הפריסה היא הצעה מעשית; אפשר להזיז שבוע לפי קצב הכיתה ומערכת השעות בפועל.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1025</Words>
  <Application>Microsoft Office PowerPoint</Application>
  <PresentationFormat>מסך רחב</PresentationFormat>
  <Paragraphs>198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subject/>
  <dc:creator>Admin</dc:creator>
  <cp:keywords/>
  <dc:description>generated using python-pptx</dc:description>
  <cp:lastModifiedBy>Admin</cp:lastModifiedBy>
  <cp:revision>4</cp:revision>
  <dcterms:created xsi:type="dcterms:W3CDTF">2013-01-27T09:14:16Z</dcterms:created>
  <dcterms:modified xsi:type="dcterms:W3CDTF">2026-09-22T18:49:30Z</dcterms:modified>
  <cp:category/>
</cp:coreProperties>
</file>