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5" d="100"/>
          <a:sy n="155" d="100"/>
        </p:scale>
        <p:origin x="472" y="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164592"/>
            <a:ext cx="11064240" cy="45720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>
              <a:spcAft>
                <a:spcPts val="150"/>
              </a:spcAft>
            </a:pPr>
            <a:r>
              <a:rPr sz="2600" b="1">
                <a:solidFill>
                  <a:srgbClr val="19395B"/>
                </a:solidFill>
                <a:latin typeface="Arial"/>
              </a:rPr>
              <a:t>פריסה חודשית – כיתה י׳ – שאלון 571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621792"/>
            <a:ext cx="1051560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>
              <a:spcAft>
                <a:spcPts val="150"/>
              </a:spcAft>
            </a:pPr>
            <a:r>
              <a:rPr sz="1400" b="1">
                <a:solidFill>
                  <a:srgbClr val="28537C"/>
                </a:solidFill>
                <a:latin typeface="Arial"/>
              </a:rPr>
              <a:t>ספטמבר–ינואר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960120"/>
            <a:ext cx="10927080" cy="22860"/>
          </a:xfrm>
          <a:prstGeom prst="rect">
            <a:avLst/>
          </a:prstGeom>
          <a:solidFill>
            <a:srgbClr val="DAA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20040" y="1078992"/>
            <a:ext cx="1143000" cy="365760"/>
          </a:xfrm>
          <a:prstGeom prst="roundRect">
            <a:avLst/>
          </a:prstGeom>
          <a:solidFill>
            <a:srgbClr val="19395B"/>
          </a:solidFill>
          <a:ln w="10160">
            <a:solidFill>
              <a:srgbClr val="19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" tIns="16002" rIns="32004" bIns="16002" rtlCol="0" anchor="ctr"/>
          <a:lstStyle/>
          <a:p>
            <a:pPr algn="ctr">
              <a:spcAft>
                <a:spcPts val="15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חודש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572768" y="1078992"/>
            <a:ext cx="4956048" cy="365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B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" tIns="16002" rIns="32004" bIns="16002" rtlCol="0" anchor="ctr"/>
          <a:lstStyle/>
          <a:p>
            <a:pPr algn="ctr">
              <a:spcAft>
                <a:spcPts val="150"/>
              </a:spcAft>
            </a:pPr>
            <a:r>
              <a:rPr sz="1400" b="1">
                <a:solidFill>
                  <a:srgbClr val="19395B"/>
                </a:solidFill>
                <a:latin typeface="Arial"/>
              </a:rPr>
              <a:t>ציר גיאומטרי וטריגונומטרי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638544" y="1078992"/>
            <a:ext cx="5230368" cy="365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B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" tIns="16002" rIns="32004" bIns="16002" rtlCol="0" anchor="ctr"/>
          <a:lstStyle/>
          <a:p>
            <a:pPr algn="ctr">
              <a:spcAft>
                <a:spcPts val="150"/>
              </a:spcAft>
            </a:pPr>
            <a:r>
              <a:rPr sz="1400" b="1">
                <a:solidFill>
                  <a:srgbClr val="19395B"/>
                </a:solidFill>
                <a:latin typeface="Arial"/>
              </a:rPr>
              <a:t>ציר פונקציות וחשבון דיפרנציאלי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0040" y="1517904"/>
            <a:ext cx="1143000" cy="914400"/>
          </a:xfrm>
          <a:prstGeom prst="roundRect">
            <a:avLst/>
          </a:prstGeom>
          <a:solidFill>
            <a:srgbClr val="112B48"/>
          </a:solidFill>
          <a:ln w="10160">
            <a:solidFill>
              <a:srgbClr val="112B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13716" rIns="27432" bIns="13716" rtlCol="0" anchor="ctr"/>
          <a:lstStyle/>
          <a:p>
            <a:pPr algn="ctr">
              <a:spcAft>
                <a:spcPts val="15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ספטמבר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572768" y="1517904"/>
            <a:ext cx="4956048" cy="914400"/>
          </a:xfrm>
          <a:prstGeom prst="roundRect">
            <a:avLst/>
          </a:prstGeom>
          <a:solidFill>
            <a:srgbClr val="E2F1EB"/>
          </a:solidFill>
          <a:ln w="11430">
            <a:solidFill>
              <a:srgbClr val="BB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292" tIns="25146" rIns="50292" bIns="25146" rtlCol="0" anchor="ctr"/>
          <a:lstStyle/>
          <a:p>
            <a:pPr algn="r">
              <a:spcAft>
                <a:spcPts val="150"/>
              </a:spcAft>
            </a:pPr>
            <a:r>
              <a:rPr sz="1019" b="0" dirty="0" err="1">
                <a:solidFill>
                  <a:srgbClr val="1F242B"/>
                </a:solidFill>
                <a:latin typeface="Arial"/>
              </a:rPr>
              <a:t>שיפוע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ישר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העובר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בין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שתי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נקודות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lang="he-IL" sz="1019" b="0" dirty="0">
                <a:solidFill>
                  <a:srgbClr val="1F242B"/>
                </a:solidFill>
                <a:latin typeface="Arial"/>
              </a:rPr>
              <a:t>,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שיפוע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ישר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לפי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הזווית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שהוא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יוצר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עם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הכיוון</a:t>
            </a:r>
            <a:endParaRPr lang="he-IL" sz="1160" b="0" dirty="0">
              <a:solidFill>
                <a:srgbClr val="1F242A"/>
              </a:solidFill>
              <a:latin typeface="Arial"/>
            </a:endParaRPr>
          </a:p>
          <a:p>
            <a:pPr algn="r">
              <a:spcAft>
                <a:spcPts val="150"/>
              </a:spcAft>
            </a:pPr>
            <a:r>
              <a:rPr lang="he-IL" sz="1019" b="0" dirty="0">
                <a:solidFill>
                  <a:srgbClr val="1F242B"/>
                </a:solidFill>
                <a:latin typeface="Arial"/>
              </a:rPr>
              <a:t>החיובי של ציר האיקס.</a:t>
            </a:r>
            <a:endParaRPr sz="1160" b="0" dirty="0">
              <a:solidFill>
                <a:srgbClr val="1F242A"/>
              </a:solidFill>
              <a:latin typeface="Arial"/>
            </a:endParaRPr>
          </a:p>
          <a:p>
            <a:pPr algn="r">
              <a:spcAft>
                <a:spcPts val="150"/>
              </a:spcAft>
            </a:pPr>
            <a:r>
              <a:rPr sz="1019" b="0" dirty="0" err="1">
                <a:solidFill>
                  <a:srgbClr val="1F242B"/>
                </a:solidFill>
                <a:latin typeface="Arial"/>
              </a:rPr>
              <a:t>מציאת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משוואת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ישר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לפי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נקודה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ושיפוע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lang="he-IL" sz="1019" b="0" dirty="0">
                <a:solidFill>
                  <a:srgbClr val="1F242B"/>
                </a:solidFill>
                <a:latin typeface="Arial"/>
              </a:rPr>
              <a:t>ו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לפי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שתי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נקודות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;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מרחק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בין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שתי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נקודות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; </a:t>
            </a:r>
            <a:r>
              <a:rPr lang="he-IL" sz="1019" dirty="0">
                <a:solidFill>
                  <a:srgbClr val="1F242B"/>
                </a:solidFill>
                <a:latin typeface="Arial"/>
              </a:rPr>
              <a:t>אמצע קטע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.</a:t>
            </a:r>
          </a:p>
          <a:p>
            <a:pPr algn="r">
              <a:spcAft>
                <a:spcPts val="150"/>
              </a:spcAft>
            </a:pPr>
            <a:r>
              <a:rPr sz="1019" b="0" dirty="0" err="1">
                <a:solidFill>
                  <a:srgbClr val="1F242B"/>
                </a:solidFill>
                <a:latin typeface="Arial"/>
              </a:rPr>
              <a:t>ישרים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מקבילים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וישרים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מאונכים</a:t>
            </a:r>
            <a:r>
              <a:rPr lang="he-IL" sz="1019" b="0" dirty="0">
                <a:solidFill>
                  <a:srgbClr val="1F242B"/>
                </a:solidFill>
                <a:latin typeface="Arial"/>
              </a:rPr>
              <a:t> ; משוואה קנונית של מעגל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38544" y="1517904"/>
            <a:ext cx="5230368" cy="9144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BB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292" tIns="25146" rIns="50292" bIns="25146" rtlCol="0" anchor="ctr"/>
          <a:lstStyle/>
          <a:p>
            <a:pPr algn="r">
              <a:spcAft>
                <a:spcPts val="150"/>
              </a:spcAft>
            </a:pPr>
            <a:r>
              <a:rPr lang="he-IL" sz="1080" b="0" dirty="0">
                <a:solidFill>
                  <a:srgbClr val="1F242B"/>
                </a:solidFill>
                <a:latin typeface="Arial"/>
              </a:rPr>
              <a:t>חזרה כללית על פרבולה וקו ישר ואינטראקציה ביניהם כולל אי שוויונות ליניאריים וריבועיים.</a:t>
            </a:r>
          </a:p>
          <a:p>
            <a:pPr algn="r">
              <a:spcAft>
                <a:spcPts val="150"/>
              </a:spcAft>
            </a:pPr>
            <a:r>
              <a:rPr lang="he-IL" sz="1080" b="1" dirty="0">
                <a:solidFill>
                  <a:srgbClr val="1F242B"/>
                </a:solidFill>
                <a:latin typeface="Arial"/>
              </a:rPr>
              <a:t>קדם אנליזה</a:t>
            </a:r>
            <a:r>
              <a:rPr lang="he-IL" sz="1080" b="0" dirty="0">
                <a:solidFill>
                  <a:srgbClr val="1F242B"/>
                </a:solidFill>
                <a:latin typeface="Arial"/>
              </a:rPr>
              <a:t>: קריאת גרפים :חיתוך צירים, נקודות קיצון, תחומי עלייה וירידה, תחומי חיוביות ושליליות.</a:t>
            </a:r>
            <a:endParaRPr sz="1130" b="0" dirty="0">
              <a:solidFill>
                <a:srgbClr val="1F242A"/>
              </a:solidFill>
              <a:latin typeface="Arial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20040" y="2505456"/>
            <a:ext cx="1143000" cy="914400"/>
          </a:xfrm>
          <a:prstGeom prst="roundRect">
            <a:avLst/>
          </a:prstGeom>
          <a:solidFill>
            <a:srgbClr val="112B48"/>
          </a:solidFill>
          <a:ln w="10160">
            <a:solidFill>
              <a:srgbClr val="112B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13716" rIns="27432" bIns="13716" rtlCol="0" anchor="ctr"/>
          <a:lstStyle/>
          <a:p>
            <a:pPr algn="ctr">
              <a:spcAft>
                <a:spcPts val="15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אוקטובר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72768" y="2505456"/>
            <a:ext cx="4956048" cy="914400"/>
          </a:xfrm>
          <a:prstGeom prst="roundRect">
            <a:avLst/>
          </a:prstGeom>
          <a:solidFill>
            <a:srgbClr val="E5EDF9"/>
          </a:solidFill>
          <a:ln w="11430">
            <a:solidFill>
              <a:srgbClr val="BB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292" tIns="25146" rIns="50292" bIns="25146" rtlCol="0" anchor="ctr"/>
          <a:lstStyle/>
          <a:p>
            <a:pPr algn="r">
              <a:spcAft>
                <a:spcPts val="150"/>
              </a:spcAft>
            </a:pPr>
            <a:r>
              <a:rPr sz="1140" b="0" dirty="0" err="1">
                <a:solidFill>
                  <a:srgbClr val="1F242B"/>
                </a:solidFill>
                <a:latin typeface="Arial"/>
              </a:rPr>
              <a:t>משולשים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ומרובעים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—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חזרה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והעמקה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.</a:t>
            </a:r>
          </a:p>
          <a:p>
            <a:pPr algn="r">
              <a:spcAft>
                <a:spcPts val="150"/>
              </a:spcAft>
            </a:pPr>
            <a:r>
              <a:rPr sz="1140" b="0" dirty="0" err="1">
                <a:solidFill>
                  <a:srgbClr val="1F242B"/>
                </a:solidFill>
                <a:latin typeface="Arial"/>
              </a:rPr>
              <a:t>קטע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אמצעים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במשולש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ובטרפז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;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מפגש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התיכונים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במשולש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.</a:t>
            </a:r>
          </a:p>
          <a:p>
            <a:pPr algn="r">
              <a:spcAft>
                <a:spcPts val="150"/>
              </a:spcAft>
            </a:pPr>
            <a:r>
              <a:rPr lang="he-IL" sz="1140" b="0" dirty="0">
                <a:solidFill>
                  <a:srgbClr val="1F242B"/>
                </a:solidFill>
                <a:latin typeface="Arial"/>
              </a:rPr>
              <a:t>חזרה על שטחים של צורות גיאומטריות שונות ושילוב עם משפט פיתגורס.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38544" y="2505456"/>
            <a:ext cx="5230368" cy="9144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BB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292" tIns="25146" rIns="50292" bIns="25146" rtlCol="0" anchor="ctr"/>
          <a:lstStyle/>
          <a:p>
            <a:pPr algn="r">
              <a:spcAft>
                <a:spcPts val="150"/>
              </a:spcAft>
            </a:pPr>
            <a:r>
              <a:rPr sz="1140" b="0" dirty="0" err="1">
                <a:solidFill>
                  <a:srgbClr val="1F242B"/>
                </a:solidFill>
                <a:latin typeface="Arial"/>
              </a:rPr>
              <a:t>פונקציות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חזקה</a:t>
            </a:r>
            <a:r>
              <a:rPr lang="he-IL" sz="1140" b="0" dirty="0">
                <a:solidFill>
                  <a:srgbClr val="1F242B"/>
                </a:solidFill>
                <a:latin typeface="Arial"/>
              </a:rPr>
              <a:t>,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פונקציה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זוגית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ואי־זוגית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.</a:t>
            </a:r>
          </a:p>
          <a:p>
            <a:pPr algn="r">
              <a:spcAft>
                <a:spcPts val="150"/>
              </a:spcAft>
            </a:pPr>
            <a:r>
              <a:rPr sz="1140" b="0" dirty="0" err="1">
                <a:solidFill>
                  <a:srgbClr val="1F242B"/>
                </a:solidFill>
                <a:latin typeface="Arial"/>
              </a:rPr>
              <a:t>חקירה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איכותנית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של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פולינום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כמכפלת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גורמים</a:t>
            </a:r>
            <a:r>
              <a:rPr lang="he-IL" sz="1140" b="0" dirty="0">
                <a:solidFill>
                  <a:srgbClr val="1F242B"/>
                </a:solidFill>
                <a:latin typeface="Arial"/>
              </a:rPr>
              <a:t> , התנהגות פונקציה באינסוף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.</a:t>
            </a:r>
          </a:p>
          <a:p>
            <a:pPr algn="r">
              <a:spcAft>
                <a:spcPts val="150"/>
              </a:spcAft>
            </a:pPr>
            <a:r>
              <a:rPr sz="1140" b="0" dirty="0" err="1">
                <a:solidFill>
                  <a:srgbClr val="1F242B"/>
                </a:solidFill>
                <a:latin typeface="Arial"/>
              </a:rPr>
              <a:t>פתרון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אי־שוויונות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בעזרת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גרף</a:t>
            </a:r>
            <a:r>
              <a:rPr lang="he-IL" sz="1140" b="0" dirty="0">
                <a:solidFill>
                  <a:srgbClr val="1F242B"/>
                </a:solidFill>
                <a:latin typeface="Arial"/>
              </a:rPr>
              <a:t> של פונקציה.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20040" y="3493008"/>
            <a:ext cx="1143000" cy="914400"/>
          </a:xfrm>
          <a:prstGeom prst="roundRect">
            <a:avLst/>
          </a:prstGeom>
          <a:solidFill>
            <a:srgbClr val="112B48"/>
          </a:solidFill>
          <a:ln w="10160">
            <a:solidFill>
              <a:srgbClr val="112B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13716" rIns="27432" bIns="13716" rtlCol="0" anchor="ctr"/>
          <a:lstStyle/>
          <a:p>
            <a:pPr algn="ctr">
              <a:spcAft>
                <a:spcPts val="15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נובמבר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572768" y="3493008"/>
            <a:ext cx="4956048" cy="914400"/>
          </a:xfrm>
          <a:prstGeom prst="roundRect">
            <a:avLst/>
          </a:prstGeom>
          <a:solidFill>
            <a:srgbClr val="EFEAF7"/>
          </a:solidFill>
          <a:ln w="11430">
            <a:solidFill>
              <a:srgbClr val="BB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292" tIns="25146" rIns="50292" bIns="25146" rtlCol="0" anchor="ctr"/>
          <a:lstStyle/>
          <a:p>
            <a:pPr algn="r">
              <a:spcAft>
                <a:spcPts val="150"/>
              </a:spcAft>
            </a:pPr>
            <a:r>
              <a:rPr sz="1140" b="0" dirty="0" err="1">
                <a:solidFill>
                  <a:srgbClr val="1F242B"/>
                </a:solidFill>
                <a:latin typeface="Arial"/>
              </a:rPr>
              <a:t>משפט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תלס</a:t>
            </a:r>
            <a:r>
              <a:rPr lang="he-IL" sz="1140" b="0" dirty="0">
                <a:solidFill>
                  <a:srgbClr val="1F242B"/>
                </a:solidFill>
                <a:latin typeface="Arial"/>
              </a:rPr>
              <a:t> והרחבותיו, המשפטים ההפוכים למשפט </a:t>
            </a:r>
            <a:r>
              <a:rPr lang="he-IL" sz="1140" b="0" dirty="0" err="1">
                <a:solidFill>
                  <a:srgbClr val="1F242B"/>
                </a:solidFill>
                <a:latin typeface="Arial"/>
              </a:rPr>
              <a:t>תלס</a:t>
            </a:r>
            <a:r>
              <a:rPr lang="he-IL" sz="1140" b="0" dirty="0">
                <a:solidFill>
                  <a:srgbClr val="1F242B"/>
                </a:solidFill>
                <a:latin typeface="Arial"/>
              </a:rPr>
              <a:t>.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.</a:t>
            </a:r>
          </a:p>
          <a:p>
            <a:pPr algn="r">
              <a:spcAft>
                <a:spcPts val="150"/>
              </a:spcAft>
            </a:pPr>
            <a:r>
              <a:rPr sz="1140" b="0" dirty="0" err="1">
                <a:solidFill>
                  <a:srgbClr val="1F242B"/>
                </a:solidFill>
                <a:latin typeface="Arial"/>
              </a:rPr>
              <a:t>משפט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חוצה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זווית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במשולש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והמשפט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ההפוך</a:t>
            </a:r>
            <a:r>
              <a:rPr lang="he-IL" sz="1140" b="0" dirty="0">
                <a:solidFill>
                  <a:srgbClr val="1F242B"/>
                </a:solidFill>
                <a:latin typeface="Arial"/>
              </a:rPr>
              <a:t>.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.</a:t>
            </a:r>
          </a:p>
          <a:p>
            <a:pPr algn="r">
              <a:spcAft>
                <a:spcPts val="150"/>
              </a:spcAft>
            </a:pPr>
            <a:r>
              <a:rPr lang="he-IL" sz="1140" b="0" dirty="0">
                <a:solidFill>
                  <a:srgbClr val="1F242B"/>
                </a:solidFill>
                <a:latin typeface="Arial"/>
              </a:rPr>
              <a:t>תרגול נרחב של בעיות בפרופורציה ודמיון.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638544" y="3493008"/>
            <a:ext cx="5230368" cy="9144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BB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292" tIns="25146" rIns="50292" bIns="25146" rtlCol="0" anchor="ctr"/>
          <a:lstStyle/>
          <a:p>
            <a:pPr algn="r">
              <a:spcAft>
                <a:spcPts val="150"/>
              </a:spcAft>
            </a:pPr>
            <a:r>
              <a:rPr sz="1080" b="0" dirty="0" err="1">
                <a:solidFill>
                  <a:srgbClr val="1F242B"/>
                </a:solidFill>
                <a:latin typeface="Arial"/>
              </a:rPr>
              <a:t>פעולות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על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פונקציות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: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שיקוף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ביחס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לצירים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,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הזזה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,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מתיחה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וכיווץ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ביחס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לצירים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.</a:t>
            </a:r>
          </a:p>
          <a:p>
            <a:pPr algn="r">
              <a:spcAft>
                <a:spcPts val="150"/>
              </a:spcAft>
            </a:pPr>
            <a:r>
              <a:rPr sz="1080" b="0" dirty="0" err="1">
                <a:solidFill>
                  <a:srgbClr val="1F242B"/>
                </a:solidFill>
                <a:latin typeface="Arial"/>
              </a:rPr>
              <a:t>ערך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מוחלט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של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פונקציה</a:t>
            </a:r>
            <a:r>
              <a:rPr lang="he-IL" sz="1080" b="0" dirty="0">
                <a:solidFill>
                  <a:srgbClr val="1F242B"/>
                </a:solidFill>
                <a:latin typeface="Arial"/>
              </a:rPr>
              <a:t>,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קשר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ראשוני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בין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גרף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הפונקציה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לגרף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הנגזרת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.</a:t>
            </a:r>
          </a:p>
          <a:p>
            <a:pPr algn="r">
              <a:spcAft>
                <a:spcPts val="150"/>
              </a:spcAft>
            </a:pPr>
            <a:r>
              <a:rPr sz="1080" b="0" dirty="0" err="1">
                <a:solidFill>
                  <a:srgbClr val="1F242B"/>
                </a:solidFill>
                <a:latin typeface="Arial"/>
              </a:rPr>
              <a:t>שיפוע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וקצב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שינוי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כהכנה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לנגזרת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0040" y="4480560"/>
            <a:ext cx="1143000" cy="914400"/>
          </a:xfrm>
          <a:prstGeom prst="roundRect">
            <a:avLst/>
          </a:prstGeom>
          <a:solidFill>
            <a:srgbClr val="112B48"/>
          </a:solidFill>
          <a:ln w="10160">
            <a:solidFill>
              <a:srgbClr val="112B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13716" rIns="27432" bIns="13716" rtlCol="0" anchor="ctr"/>
          <a:lstStyle/>
          <a:p>
            <a:pPr algn="ctr">
              <a:spcAft>
                <a:spcPts val="15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דצמבר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572768" y="4480560"/>
            <a:ext cx="4956048" cy="914400"/>
          </a:xfrm>
          <a:prstGeom prst="roundRect">
            <a:avLst/>
          </a:prstGeom>
          <a:solidFill>
            <a:srgbClr val="F7F1E2"/>
          </a:solidFill>
          <a:ln w="11430">
            <a:solidFill>
              <a:srgbClr val="BB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292" tIns="25146" rIns="50292" bIns="25146" rtlCol="0" anchor="ctr"/>
          <a:lstStyle/>
          <a:p>
            <a:pPr algn="r">
              <a:spcAft>
                <a:spcPts val="150"/>
              </a:spcAft>
            </a:pPr>
            <a:r>
              <a:rPr sz="1140" b="0">
                <a:solidFill>
                  <a:srgbClr val="1F242B"/>
                </a:solidFill>
                <a:latin typeface="Arial"/>
              </a:rPr>
              <a:t>דמיון משולשים — שלושת משפטי הדמיון.</a:t>
            </a:r>
          </a:p>
          <a:p>
            <a:pPr algn="r">
              <a:spcAft>
                <a:spcPts val="150"/>
              </a:spcAft>
            </a:pPr>
            <a:r>
              <a:rPr sz="1140" b="0">
                <a:solidFill>
                  <a:srgbClr val="1F242B"/>
                </a:solidFill>
                <a:latin typeface="Arial"/>
              </a:rPr>
              <a:t>יחסי גבהים, תיכונים וחוצי זוויות במשולשים דומים.</a:t>
            </a:r>
          </a:p>
          <a:p>
            <a:pPr algn="r">
              <a:spcAft>
                <a:spcPts val="150"/>
              </a:spcAft>
            </a:pPr>
            <a:r>
              <a:rPr sz="1140" b="0">
                <a:solidFill>
                  <a:srgbClr val="1F242B"/>
                </a:solidFill>
                <a:latin typeface="Arial"/>
              </a:rPr>
              <a:t>יחסי היקפים ויחסי שטחים במשולשים דומים; שילוב דמיון עם תלס וחוצה זווית.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38544" y="4480560"/>
            <a:ext cx="5230368" cy="9144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BB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292" tIns="25146" rIns="50292" bIns="25146" rtlCol="0" anchor="ctr"/>
          <a:lstStyle/>
          <a:p>
            <a:pPr algn="r">
              <a:spcAft>
                <a:spcPts val="150"/>
              </a:spcAft>
            </a:pPr>
            <a:r>
              <a:rPr sz="1080" b="0" dirty="0" err="1">
                <a:solidFill>
                  <a:srgbClr val="1F242B"/>
                </a:solidFill>
                <a:latin typeface="Arial"/>
              </a:rPr>
              <a:t>הנגזרת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כקצב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שינוי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;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הגדרת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הנגזרת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.</a:t>
            </a:r>
          </a:p>
          <a:p>
            <a:pPr algn="r">
              <a:spcAft>
                <a:spcPts val="150"/>
              </a:spcAft>
            </a:pPr>
            <a:r>
              <a:rPr lang="he-IL" sz="1080" b="1" dirty="0">
                <a:solidFill>
                  <a:srgbClr val="1F242B"/>
                </a:solidFill>
                <a:latin typeface="Arial"/>
              </a:rPr>
              <a:t> אלגברה: </a:t>
            </a:r>
            <a:r>
              <a:rPr lang="he-IL" sz="1080" b="0" dirty="0">
                <a:solidFill>
                  <a:srgbClr val="1F242B"/>
                </a:solidFill>
                <a:latin typeface="Arial"/>
              </a:rPr>
              <a:t>משוואות דו ריבועיות ומשוואות עם הצבה ,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נגזרת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של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פונקציית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פולינום</a:t>
            </a:r>
            <a:r>
              <a:rPr lang="he-IL" sz="1080" b="0" dirty="0">
                <a:solidFill>
                  <a:srgbClr val="1F242B"/>
                </a:solidFill>
                <a:latin typeface="Arial"/>
              </a:rPr>
              <a:t> — כולל פרמטרים</a:t>
            </a:r>
            <a:endParaRPr sz="1170" b="0" dirty="0">
              <a:solidFill>
                <a:srgbClr val="1F242A"/>
              </a:solidFill>
              <a:latin typeface="Arial"/>
            </a:endParaRPr>
          </a:p>
          <a:p>
            <a:pPr algn="r">
              <a:spcAft>
                <a:spcPts val="150"/>
              </a:spcAft>
            </a:pPr>
            <a:r>
              <a:rPr sz="1080" b="0" dirty="0" err="1">
                <a:solidFill>
                  <a:srgbClr val="1F242B"/>
                </a:solidFill>
                <a:latin typeface="Arial"/>
              </a:rPr>
              <a:t>מציאת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משוואת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משיק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לגרף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הפונקציה</a:t>
            </a:r>
            <a:r>
              <a:rPr lang="he-IL" sz="1080" b="0" dirty="0">
                <a:solidFill>
                  <a:srgbClr val="1F242B"/>
                </a:solidFill>
                <a:latin typeface="Arial"/>
              </a:rPr>
              <a:t>, חקירת פולינום.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0040" y="5468112"/>
            <a:ext cx="1143000" cy="914400"/>
          </a:xfrm>
          <a:prstGeom prst="roundRect">
            <a:avLst/>
          </a:prstGeom>
          <a:solidFill>
            <a:srgbClr val="112B48"/>
          </a:solidFill>
          <a:ln w="10160">
            <a:solidFill>
              <a:srgbClr val="112B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13716" rIns="27432" bIns="13716" rtlCol="0" anchor="ctr"/>
          <a:lstStyle/>
          <a:p>
            <a:pPr algn="ctr">
              <a:spcAft>
                <a:spcPts val="15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ינואר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572768" y="5468112"/>
            <a:ext cx="4956048" cy="914400"/>
          </a:xfrm>
          <a:prstGeom prst="roundRect">
            <a:avLst/>
          </a:prstGeom>
          <a:solidFill>
            <a:srgbClr val="F8E9E5"/>
          </a:solidFill>
          <a:ln w="11430">
            <a:solidFill>
              <a:srgbClr val="BB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292" tIns="25146" rIns="50292" bIns="25146" rtlCol="0" anchor="ctr"/>
          <a:lstStyle/>
          <a:p>
            <a:pPr algn="r">
              <a:spcAft>
                <a:spcPts val="150"/>
              </a:spcAft>
            </a:pPr>
            <a:r>
              <a:rPr sz="1140" b="0" dirty="0" err="1">
                <a:solidFill>
                  <a:srgbClr val="1F242B"/>
                </a:solidFill>
                <a:latin typeface="Arial"/>
              </a:rPr>
              <a:t>קשתות</a:t>
            </a:r>
            <a:r>
              <a:rPr lang="he-IL" sz="1140" b="0" dirty="0">
                <a:solidFill>
                  <a:srgbClr val="1F242B"/>
                </a:solidFill>
                <a:latin typeface="Arial"/>
              </a:rPr>
              <a:t>,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;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זוויות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מרכזיות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והיקפיות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והמשפטים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הקשורים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בהן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;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מיתרים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וזוויות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במעגל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.</a:t>
            </a:r>
          </a:p>
          <a:p>
            <a:pPr algn="r">
              <a:spcAft>
                <a:spcPts val="150"/>
              </a:spcAft>
            </a:pPr>
            <a:r>
              <a:rPr sz="1140" b="0" dirty="0" err="1">
                <a:solidFill>
                  <a:srgbClr val="1F242B"/>
                </a:solidFill>
                <a:latin typeface="Arial"/>
              </a:rPr>
              <a:t>משולש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חסום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במעגל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ומרובע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חסום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במעגל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;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משיק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למעגל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638544" y="5468112"/>
            <a:ext cx="5230368" cy="9144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BB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292" tIns="25146" rIns="50292" bIns="25146" rtlCol="0" anchor="ctr"/>
          <a:lstStyle/>
          <a:p>
            <a:pPr algn="r">
              <a:spcAft>
                <a:spcPts val="150"/>
              </a:spcAft>
            </a:pPr>
            <a:r>
              <a:rPr sz="1140" b="0" dirty="0" err="1">
                <a:solidFill>
                  <a:srgbClr val="1F242B"/>
                </a:solidFill>
                <a:latin typeface="Arial"/>
              </a:rPr>
              <a:t>הקשר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בין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גרף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הפונקציה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לגרף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הנגזרת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.</a:t>
            </a:r>
          </a:p>
          <a:p>
            <a:pPr algn="r">
              <a:spcAft>
                <a:spcPts val="150"/>
              </a:spcAft>
            </a:pPr>
            <a:r>
              <a:rPr sz="1140" b="0" dirty="0" err="1">
                <a:solidFill>
                  <a:srgbClr val="1F242B"/>
                </a:solidFill>
                <a:latin typeface="Arial"/>
              </a:rPr>
              <a:t>נגזרת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של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מכפלת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פונקציות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—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תרגול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של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משיקים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וחקירה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.</a:t>
            </a:r>
          </a:p>
          <a:p>
            <a:pPr algn="r">
              <a:spcAft>
                <a:spcPts val="150"/>
              </a:spcAft>
            </a:pPr>
            <a:r>
              <a:rPr sz="1140" b="0" dirty="0" err="1">
                <a:solidFill>
                  <a:srgbClr val="1F242B"/>
                </a:solidFill>
                <a:latin typeface="Arial"/>
              </a:rPr>
              <a:t>נגזרת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של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פונקציה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מורכבת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lang="he-IL" sz="1140" b="0" dirty="0">
                <a:solidFill>
                  <a:srgbClr val="1F242B"/>
                </a:solidFill>
                <a:latin typeface="Arial"/>
              </a:rPr>
              <a:t>, בעיות קיצון.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—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תרגול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של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משיקים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וחקירה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360" y="914400"/>
            <a:ext cx="11018520" cy="27432"/>
          </a:xfrm>
          <a:prstGeom prst="rect">
            <a:avLst/>
          </a:prstGeom>
          <a:solidFill>
            <a:srgbClr val="DAA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164592"/>
            <a:ext cx="11064240" cy="45720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>
              <a:spcAft>
                <a:spcPts val="150"/>
              </a:spcAft>
            </a:pPr>
            <a:r>
              <a:rPr sz="2600" b="1">
                <a:solidFill>
                  <a:srgbClr val="19395B"/>
                </a:solidFill>
                <a:latin typeface="Arial"/>
              </a:rPr>
              <a:t>פריסה חודשית – כיתה י׳ – שאלון 571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621792"/>
            <a:ext cx="1051560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>
              <a:spcAft>
                <a:spcPts val="150"/>
              </a:spcAft>
            </a:pPr>
            <a:r>
              <a:rPr sz="1400" b="1">
                <a:solidFill>
                  <a:srgbClr val="28537C"/>
                </a:solidFill>
                <a:latin typeface="Arial"/>
              </a:rPr>
              <a:t>פברואר–יוני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960120"/>
            <a:ext cx="10927080" cy="22860"/>
          </a:xfrm>
          <a:prstGeom prst="rect">
            <a:avLst/>
          </a:prstGeom>
          <a:solidFill>
            <a:srgbClr val="DAA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20040" y="1078992"/>
            <a:ext cx="1143000" cy="365760"/>
          </a:xfrm>
          <a:prstGeom prst="roundRect">
            <a:avLst/>
          </a:prstGeom>
          <a:solidFill>
            <a:srgbClr val="19395B"/>
          </a:solidFill>
          <a:ln w="10160">
            <a:solidFill>
              <a:srgbClr val="19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" tIns="16002" rIns="32004" bIns="16002" rtlCol="0" anchor="ctr"/>
          <a:lstStyle/>
          <a:p>
            <a:pPr algn="ctr">
              <a:spcAft>
                <a:spcPts val="15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חודש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572768" y="1078992"/>
            <a:ext cx="4956048" cy="365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B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" tIns="16002" rIns="32004" bIns="16002" rtlCol="0" anchor="ctr"/>
          <a:lstStyle/>
          <a:p>
            <a:pPr algn="ctr">
              <a:spcAft>
                <a:spcPts val="150"/>
              </a:spcAft>
            </a:pPr>
            <a:r>
              <a:rPr sz="1400" b="1">
                <a:solidFill>
                  <a:srgbClr val="19395B"/>
                </a:solidFill>
                <a:latin typeface="Arial"/>
              </a:rPr>
              <a:t>ציר גיאומטרי וטריגונומטרי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638544" y="1078992"/>
            <a:ext cx="5230368" cy="365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B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" tIns="16002" rIns="32004" bIns="16002" rtlCol="0" anchor="ctr"/>
          <a:lstStyle/>
          <a:p>
            <a:pPr algn="ctr">
              <a:spcAft>
                <a:spcPts val="150"/>
              </a:spcAft>
            </a:pPr>
            <a:r>
              <a:rPr sz="1400" b="1">
                <a:solidFill>
                  <a:srgbClr val="19395B"/>
                </a:solidFill>
                <a:latin typeface="Arial"/>
              </a:rPr>
              <a:t>ציר פונקציות וחשבון דיפרנציאלי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0040" y="1517904"/>
            <a:ext cx="1143000" cy="914400"/>
          </a:xfrm>
          <a:prstGeom prst="roundRect">
            <a:avLst/>
          </a:prstGeom>
          <a:solidFill>
            <a:srgbClr val="112B48"/>
          </a:solidFill>
          <a:ln w="10160">
            <a:solidFill>
              <a:srgbClr val="112B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13716" rIns="27432" bIns="13716" rtlCol="0" anchor="ctr"/>
          <a:lstStyle/>
          <a:p>
            <a:pPr algn="ctr">
              <a:spcAft>
                <a:spcPts val="15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פברואר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572768" y="1517904"/>
            <a:ext cx="4956048" cy="914400"/>
          </a:xfrm>
          <a:prstGeom prst="roundRect">
            <a:avLst/>
          </a:prstGeom>
          <a:solidFill>
            <a:srgbClr val="E2F1EB"/>
          </a:solidFill>
          <a:ln w="11430">
            <a:solidFill>
              <a:srgbClr val="BB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292" tIns="25146" rIns="50292" bIns="25146" rtlCol="0" anchor="ctr"/>
          <a:lstStyle/>
          <a:p>
            <a:pPr algn="r">
              <a:spcAft>
                <a:spcPts val="150"/>
              </a:spcAft>
            </a:pPr>
            <a:r>
              <a:rPr sz="1019" b="0" dirty="0" err="1">
                <a:solidFill>
                  <a:srgbClr val="1F242B"/>
                </a:solidFill>
                <a:latin typeface="Arial"/>
              </a:rPr>
              <a:t>טריגונומטריה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במישור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: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יחסי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צלעות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במשולש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ישר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זווית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.</a:t>
            </a:r>
          </a:p>
          <a:p>
            <a:pPr algn="r">
              <a:spcAft>
                <a:spcPts val="150"/>
              </a:spcAft>
            </a:pPr>
            <a:r>
              <a:rPr sz="1019" b="0" dirty="0" err="1">
                <a:solidFill>
                  <a:srgbClr val="1F242B"/>
                </a:solidFill>
                <a:latin typeface="Arial"/>
              </a:rPr>
              <a:t>שטח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משולש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בעזרת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שתי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צלעות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וסינוס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הזווית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שביניהן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, </a:t>
            </a:r>
            <a:endParaRPr lang="he-IL" sz="1150" b="0" dirty="0">
              <a:solidFill>
                <a:srgbClr val="1F242A"/>
              </a:solidFill>
              <a:latin typeface="Arial"/>
            </a:endParaRPr>
          </a:p>
          <a:p>
            <a:pPr algn="r">
              <a:spcAft>
                <a:spcPts val="150"/>
              </a:spcAft>
            </a:pPr>
            <a:r>
              <a:rPr sz="1019" b="0" dirty="0" err="1">
                <a:solidFill>
                  <a:srgbClr val="1F242B"/>
                </a:solidFill>
                <a:latin typeface="Arial"/>
              </a:rPr>
              <a:t>ובעזרת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צלע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ושתי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זוויות</a:t>
            </a:r>
            <a:r>
              <a:rPr lang="he-IL" sz="1019" b="0" dirty="0">
                <a:solidFill>
                  <a:srgbClr val="1F242B"/>
                </a:solidFill>
                <a:latin typeface="Arial"/>
              </a:rPr>
              <a:t> , משפט הסינוסים ומשפט </a:t>
            </a:r>
            <a:r>
              <a:rPr lang="he-IL" sz="1019" b="0" dirty="0" err="1">
                <a:solidFill>
                  <a:srgbClr val="1F242B"/>
                </a:solidFill>
                <a:latin typeface="Arial"/>
              </a:rPr>
              <a:t>הקוסינוסים</a:t>
            </a:r>
            <a:r>
              <a:rPr lang="he-IL" sz="1019" b="0" dirty="0">
                <a:solidFill>
                  <a:srgbClr val="1F242B"/>
                </a:solidFill>
                <a:latin typeface="Arial"/>
              </a:rPr>
              <a:t>.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.</a:t>
            </a:r>
          </a:p>
          <a:p>
            <a:pPr algn="r">
              <a:spcAft>
                <a:spcPts val="150"/>
              </a:spcAft>
            </a:pPr>
            <a:r>
              <a:rPr lang="he-IL" sz="1019" b="1" dirty="0">
                <a:solidFill>
                  <a:srgbClr val="1F242B"/>
                </a:solidFill>
                <a:latin typeface="Arial"/>
              </a:rPr>
              <a:t>גיאומטריה: </a:t>
            </a:r>
            <a:r>
              <a:rPr lang="he-IL" sz="1019" b="0" dirty="0">
                <a:solidFill>
                  <a:srgbClr val="1F242B"/>
                </a:solidFill>
                <a:latin typeface="Arial"/>
              </a:rPr>
              <a:t>יחסים בין </a:t>
            </a:r>
            <a:r>
              <a:rPr lang="he-IL" sz="1019" b="0" dirty="0" err="1">
                <a:solidFill>
                  <a:srgbClr val="1F242B"/>
                </a:solidFill>
                <a:latin typeface="Arial"/>
              </a:rPr>
              <a:t>רדיוסי</a:t>
            </a:r>
            <a:r>
              <a:rPr lang="he-IL" sz="1019" b="0" dirty="0">
                <a:solidFill>
                  <a:srgbClr val="1F242B"/>
                </a:solidFill>
                <a:latin typeface="Arial"/>
              </a:rPr>
              <a:t> מעגלים חוסמים וחסומים, משולש חוסם מעגל ומרובע חוסם מעגל.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38544" y="1517904"/>
            <a:ext cx="5230368" cy="9144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BB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292" tIns="25146" rIns="50292" bIns="25146" rtlCol="0" anchor="ctr"/>
          <a:lstStyle/>
          <a:p>
            <a:pPr algn="r">
              <a:spcAft>
                <a:spcPts val="150"/>
              </a:spcAft>
            </a:pPr>
            <a:r>
              <a:rPr sz="1080" b="0" dirty="0" err="1">
                <a:solidFill>
                  <a:srgbClr val="1F242B"/>
                </a:solidFill>
                <a:latin typeface="Arial"/>
              </a:rPr>
              <a:t>פונקציות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שורש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1" dirty="0" err="1">
                <a:solidFill>
                  <a:srgbClr val="1F242B"/>
                </a:solidFill>
                <a:latin typeface="Arial"/>
              </a:rPr>
              <a:t>ופתרון</a:t>
            </a:r>
            <a:r>
              <a:rPr sz="1080" b="1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1" dirty="0" err="1">
                <a:solidFill>
                  <a:srgbClr val="1F242B"/>
                </a:solidFill>
                <a:latin typeface="Arial"/>
              </a:rPr>
              <a:t>משוואות</a:t>
            </a:r>
            <a:r>
              <a:rPr sz="1080" b="1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1" dirty="0" err="1">
                <a:solidFill>
                  <a:srgbClr val="1F242B"/>
                </a:solidFill>
                <a:latin typeface="Arial"/>
              </a:rPr>
              <a:t>עם</a:t>
            </a:r>
            <a:r>
              <a:rPr sz="1080" b="1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1" dirty="0" err="1">
                <a:solidFill>
                  <a:srgbClr val="1F242B"/>
                </a:solidFill>
                <a:latin typeface="Arial"/>
              </a:rPr>
              <a:t>שורשים</a:t>
            </a:r>
            <a:r>
              <a:rPr sz="1080" b="1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—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היכרות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ותחום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הגדרה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.</a:t>
            </a:r>
          </a:p>
          <a:p>
            <a:pPr algn="r">
              <a:spcAft>
                <a:spcPts val="150"/>
              </a:spcAft>
            </a:pPr>
            <a:r>
              <a:rPr sz="1080" b="0" dirty="0" err="1">
                <a:solidFill>
                  <a:srgbClr val="1F242B"/>
                </a:solidFill>
                <a:latin typeface="Arial"/>
              </a:rPr>
              <a:t>קדם־אנליזה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של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פונקציית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שורש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—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חקירה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איכותנית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.</a:t>
            </a:r>
          </a:p>
          <a:p>
            <a:pPr algn="r">
              <a:spcAft>
                <a:spcPts val="150"/>
              </a:spcAft>
            </a:pPr>
            <a:r>
              <a:rPr sz="1080" b="0" dirty="0" err="1">
                <a:solidFill>
                  <a:srgbClr val="1F242B"/>
                </a:solidFill>
                <a:latin typeface="Arial"/>
              </a:rPr>
              <a:t>נגזרת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של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פונקציית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השורש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הריבועי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;</a:t>
            </a:r>
            <a:endParaRPr lang="he-IL" sz="1130" b="0" dirty="0">
              <a:solidFill>
                <a:srgbClr val="1F242A"/>
              </a:solidFill>
              <a:latin typeface="Arial"/>
            </a:endParaRPr>
          </a:p>
          <a:p>
            <a:pPr algn="r">
              <a:spcAft>
                <a:spcPts val="150"/>
              </a:spcAft>
            </a:pPr>
            <a:r>
              <a:rPr sz="1080" b="0" dirty="0" err="1">
                <a:solidFill>
                  <a:srgbClr val="1F242B"/>
                </a:solidFill>
                <a:latin typeface="Arial"/>
              </a:rPr>
              <a:t>מציאת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משוואת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משיק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וחקירת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פונקציות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שורש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0040" y="2505456"/>
            <a:ext cx="1143000" cy="914400"/>
          </a:xfrm>
          <a:prstGeom prst="roundRect">
            <a:avLst/>
          </a:prstGeom>
          <a:solidFill>
            <a:srgbClr val="112B48"/>
          </a:solidFill>
          <a:ln w="10160">
            <a:solidFill>
              <a:srgbClr val="112B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13716" rIns="27432" bIns="13716" rtlCol="0" anchor="ctr"/>
          <a:lstStyle/>
          <a:p>
            <a:pPr algn="ctr">
              <a:spcAft>
                <a:spcPts val="15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מרץ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72768" y="2505456"/>
            <a:ext cx="4956048" cy="914400"/>
          </a:xfrm>
          <a:prstGeom prst="roundRect">
            <a:avLst/>
          </a:prstGeom>
          <a:solidFill>
            <a:srgbClr val="E5EDF9"/>
          </a:solidFill>
          <a:ln w="11430">
            <a:solidFill>
              <a:srgbClr val="BB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292" tIns="25146" rIns="50292" bIns="25146" rtlCol="0" anchor="ctr"/>
          <a:lstStyle/>
          <a:p>
            <a:pPr algn="r">
              <a:spcAft>
                <a:spcPts val="150"/>
              </a:spcAft>
            </a:pPr>
            <a:r>
              <a:rPr lang="he-IL" sz="1019" b="1" dirty="0">
                <a:solidFill>
                  <a:srgbClr val="1F242B"/>
                </a:solidFill>
                <a:latin typeface="Arial"/>
              </a:rPr>
              <a:t>גיאומטריה: </a:t>
            </a:r>
            <a:r>
              <a:rPr lang="he-IL" sz="1019" b="0" dirty="0">
                <a:solidFill>
                  <a:srgbClr val="1F242B"/>
                </a:solidFill>
                <a:latin typeface="Arial"/>
              </a:rPr>
              <a:t>מצב הדדי בין שני מעגלים , קטע מרכזים , המשפטים הרלוונטיים.</a:t>
            </a:r>
            <a:endParaRPr sz="1120" b="0" dirty="0">
              <a:solidFill>
                <a:srgbClr val="1F242A"/>
              </a:solidFill>
              <a:latin typeface="Arial"/>
            </a:endParaRPr>
          </a:p>
          <a:p>
            <a:pPr algn="r">
              <a:spcAft>
                <a:spcPts val="150"/>
              </a:spcAft>
            </a:pPr>
            <a:r>
              <a:rPr sz="1019" b="0" dirty="0" err="1">
                <a:solidFill>
                  <a:srgbClr val="1F242B"/>
                </a:solidFill>
                <a:latin typeface="Arial"/>
              </a:rPr>
              <a:t>בעיות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מורכבות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עם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משפט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הסינוסים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ומשפט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הקוסינוסים</a:t>
            </a:r>
            <a:endParaRPr lang="he-IL" sz="1120" b="0" dirty="0">
              <a:solidFill>
                <a:srgbClr val="1F242A"/>
              </a:solidFill>
              <a:latin typeface="Arial"/>
            </a:endParaRPr>
          </a:p>
          <a:p>
            <a:pPr algn="r">
              <a:spcAft>
                <a:spcPts val="150"/>
              </a:spcAft>
            </a:pPr>
            <a:r>
              <a:rPr lang="he-IL" sz="1019" b="0" dirty="0">
                <a:solidFill>
                  <a:srgbClr val="1F242B"/>
                </a:solidFill>
                <a:latin typeface="Arial"/>
              </a:rPr>
              <a:t>מעגל היחידה והזהויות הקשורות בו.</a:t>
            </a:r>
            <a:endParaRPr sz="1120" b="0" dirty="0">
              <a:solidFill>
                <a:srgbClr val="1F242A"/>
              </a:solidFill>
              <a:latin typeface="Arial"/>
            </a:endParaRPr>
          </a:p>
          <a:p>
            <a:pPr algn="r">
              <a:spcAft>
                <a:spcPts val="150"/>
              </a:spcAft>
            </a:pPr>
            <a:r>
              <a:rPr sz="1019" b="0" dirty="0" err="1">
                <a:solidFill>
                  <a:srgbClr val="1F242B"/>
                </a:solidFill>
                <a:latin typeface="Arial"/>
              </a:rPr>
              <a:t>שימוש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בזהויות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ובמשוואות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טריגונומטריות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בסיסיות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בתוך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בעיות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גיאומטריות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38544" y="2505456"/>
            <a:ext cx="5230368" cy="9144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BB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292" tIns="25146" rIns="50292" bIns="25146" rtlCol="0" anchor="ctr"/>
          <a:lstStyle/>
          <a:p>
            <a:pPr algn="r">
              <a:spcAft>
                <a:spcPts val="150"/>
              </a:spcAft>
            </a:pPr>
            <a:r>
              <a:rPr lang="he-IL" sz="1019" b="1" dirty="0">
                <a:solidFill>
                  <a:srgbClr val="1F242B"/>
                </a:solidFill>
                <a:latin typeface="Arial"/>
              </a:rPr>
              <a:t>אלגברה: משוואות עם פרמטר ממעלה ראשונה ושנייה</a:t>
            </a:r>
          </a:p>
          <a:p>
            <a:pPr algn="r">
              <a:spcAft>
                <a:spcPts val="150"/>
              </a:spcAft>
            </a:pPr>
            <a:r>
              <a:rPr sz="1019" b="0" dirty="0" err="1">
                <a:solidFill>
                  <a:srgbClr val="1F242B"/>
                </a:solidFill>
                <a:latin typeface="Arial"/>
              </a:rPr>
              <a:t>חקירת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פולינום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עם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פרמטר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שניתן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לקבוע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ועם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פרמטר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שאינו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ניתן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לקביעה</a:t>
            </a:r>
            <a:r>
              <a:rPr lang="he-IL" sz="1019" b="0" dirty="0">
                <a:solidFill>
                  <a:srgbClr val="1F242B"/>
                </a:solidFill>
                <a:latin typeface="Arial"/>
              </a:rPr>
              <a:t>.</a:t>
            </a:r>
          </a:p>
          <a:p>
            <a:pPr algn="r">
              <a:spcAft>
                <a:spcPts val="150"/>
              </a:spcAft>
            </a:pPr>
            <a:r>
              <a:rPr lang="he-IL" sz="1019" b="0" dirty="0">
                <a:solidFill>
                  <a:srgbClr val="1F242B"/>
                </a:solidFill>
                <a:latin typeface="Arial"/>
              </a:rPr>
              <a:t>פונקציה רציונלית: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.</a:t>
            </a:r>
          </a:p>
          <a:p>
            <a:pPr algn="r">
              <a:spcAft>
                <a:spcPts val="150"/>
              </a:spcAft>
            </a:pPr>
            <a:r>
              <a:rPr sz="1019" b="0" dirty="0" err="1">
                <a:solidFill>
                  <a:srgbClr val="1F242B"/>
                </a:solidFill>
                <a:latin typeface="Arial"/>
              </a:rPr>
              <a:t>תחום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הגדרה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;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אסימפטוטות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מאונכות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לצירים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;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נקודות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אי־רציפות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סליקה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.</a:t>
            </a:r>
          </a:p>
          <a:p>
            <a:pPr algn="r">
              <a:spcAft>
                <a:spcPts val="150"/>
              </a:spcAft>
            </a:pPr>
            <a:r>
              <a:rPr sz="1019" b="0" dirty="0" err="1">
                <a:solidFill>
                  <a:srgbClr val="1F242B"/>
                </a:solidFill>
                <a:latin typeface="Arial"/>
              </a:rPr>
              <a:t>נגזרת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של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פונקציה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רציונלית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;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משיק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וחקירה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של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פונקציות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רציונליות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20040" y="3493008"/>
            <a:ext cx="1143000" cy="914400"/>
          </a:xfrm>
          <a:prstGeom prst="roundRect">
            <a:avLst/>
          </a:prstGeom>
          <a:solidFill>
            <a:srgbClr val="112B48"/>
          </a:solidFill>
          <a:ln w="10160">
            <a:solidFill>
              <a:srgbClr val="112B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13716" rIns="27432" bIns="13716" rtlCol="0" anchor="ctr"/>
          <a:lstStyle/>
          <a:p>
            <a:pPr algn="ctr">
              <a:spcAft>
                <a:spcPts val="15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אפריל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494859" y="3493008"/>
            <a:ext cx="4956048" cy="914400"/>
          </a:xfrm>
          <a:prstGeom prst="roundRect">
            <a:avLst/>
          </a:prstGeom>
          <a:solidFill>
            <a:srgbClr val="EFEAF7"/>
          </a:solidFill>
          <a:ln w="11430">
            <a:solidFill>
              <a:srgbClr val="BB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292" tIns="25146" rIns="50292" bIns="25146" rtlCol="0" anchor="ctr"/>
          <a:lstStyle/>
          <a:p>
            <a:pPr algn="r">
              <a:spcAft>
                <a:spcPts val="150"/>
              </a:spcAft>
            </a:pPr>
            <a:r>
              <a:rPr lang="he-IL" sz="1080" b="0" dirty="0">
                <a:solidFill>
                  <a:srgbClr val="1F242B"/>
                </a:solidFill>
                <a:latin typeface="Arial"/>
              </a:rPr>
              <a:t>המשך-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הגדרת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הפונקציות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הטריגונומטריות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דרך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מעגל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היחידה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.</a:t>
            </a:r>
          </a:p>
          <a:p>
            <a:pPr algn="r">
              <a:spcAft>
                <a:spcPts val="150"/>
              </a:spcAft>
            </a:pPr>
            <a:r>
              <a:rPr sz="1080" b="0" dirty="0" err="1">
                <a:solidFill>
                  <a:srgbClr val="1F242B"/>
                </a:solidFill>
                <a:latin typeface="Arial"/>
              </a:rPr>
              <a:t>זוויות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מיוחדות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וסימנים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ברבעים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;</a:t>
            </a:r>
            <a:endParaRPr lang="he-IL" sz="1110" b="0" dirty="0">
              <a:solidFill>
                <a:srgbClr val="1F242A"/>
              </a:solidFill>
              <a:latin typeface="Arial"/>
            </a:endParaRPr>
          </a:p>
          <a:p>
            <a:pPr algn="r">
              <a:spcAft>
                <a:spcPts val="150"/>
              </a:spcAft>
            </a:pP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קשרים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בסיסיים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וזהויות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.</a:t>
            </a:r>
          </a:p>
          <a:p>
            <a:pPr algn="r">
              <a:spcAft>
                <a:spcPts val="150"/>
              </a:spcAft>
            </a:pPr>
            <a:r>
              <a:rPr sz="1080" b="0" dirty="0" err="1">
                <a:solidFill>
                  <a:srgbClr val="1F242B"/>
                </a:solidFill>
                <a:latin typeface="Arial"/>
              </a:rPr>
              <a:t>משוואות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טריגונומטריות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מסוגים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80" b="0" dirty="0" err="1">
                <a:solidFill>
                  <a:srgbClr val="1F242B"/>
                </a:solidFill>
                <a:latin typeface="Arial"/>
              </a:rPr>
              <a:t>שונים</a:t>
            </a:r>
            <a:r>
              <a:rPr lang="he-IL" sz="1080" b="0" dirty="0">
                <a:solidFill>
                  <a:srgbClr val="1F242B"/>
                </a:solidFill>
                <a:latin typeface="Arial"/>
              </a:rPr>
              <a:t> כולל שימוש בזהויות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, </a:t>
            </a:r>
            <a:endParaRPr lang="he-IL" sz="1110" b="0" dirty="0">
              <a:solidFill>
                <a:srgbClr val="1F242A"/>
              </a:solidFill>
              <a:latin typeface="Arial"/>
            </a:endParaRPr>
          </a:p>
          <a:p>
            <a:pPr algn="r">
              <a:spcAft>
                <a:spcPts val="150"/>
              </a:spcAft>
            </a:pPr>
            <a:r>
              <a:rPr lang="he-IL" sz="1080" b="0" dirty="0">
                <a:solidFill>
                  <a:srgbClr val="1F242B"/>
                </a:solidFill>
                <a:latin typeface="Arial"/>
              </a:rPr>
              <a:t>סגירת קצוות בגיאומטריה.</a:t>
            </a:r>
            <a:r>
              <a:rPr sz="1080" b="0" dirty="0">
                <a:solidFill>
                  <a:srgbClr val="1F242B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638544" y="3493008"/>
            <a:ext cx="5230368" cy="9144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BB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292" tIns="25146" rIns="50292" bIns="25146" rtlCol="0" anchor="ctr"/>
          <a:lstStyle/>
          <a:p>
            <a:pPr algn="r">
              <a:spcAft>
                <a:spcPts val="150"/>
              </a:spcAft>
            </a:pPr>
            <a:r>
              <a:rPr sz="1140" b="0">
                <a:solidFill>
                  <a:srgbClr val="1F242B"/>
                </a:solidFill>
                <a:latin typeface="Arial"/>
              </a:rPr>
              <a:t>פונקציות רציונליות — המשך.</a:t>
            </a:r>
          </a:p>
          <a:p>
            <a:pPr algn="r">
              <a:spcAft>
                <a:spcPts val="150"/>
              </a:spcAft>
            </a:pPr>
            <a:r>
              <a:rPr sz="1140" b="0">
                <a:solidFill>
                  <a:srgbClr val="1F242B"/>
                </a:solidFill>
                <a:latin typeface="Arial"/>
              </a:rPr>
              <a:t>חקירה מלאה והרכבות פשוטות של פונקציות רציונליות.</a:t>
            </a:r>
          </a:p>
          <a:p>
            <a:pPr algn="r">
              <a:spcAft>
                <a:spcPts val="150"/>
              </a:spcAft>
            </a:pPr>
            <a:r>
              <a:rPr sz="1140" b="0">
                <a:solidFill>
                  <a:srgbClr val="1F242B"/>
                </a:solidFill>
                <a:latin typeface="Arial"/>
              </a:rPr>
              <a:t>בעיות קיצון בפונקציות רציונליות; הקשר בין גרף הפונקציה לגרף הנגזרת.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0040" y="4480560"/>
            <a:ext cx="1143000" cy="914400"/>
          </a:xfrm>
          <a:prstGeom prst="roundRect">
            <a:avLst/>
          </a:prstGeom>
          <a:solidFill>
            <a:srgbClr val="112B48"/>
          </a:solidFill>
          <a:ln w="10160">
            <a:solidFill>
              <a:srgbClr val="112B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13716" rIns="27432" bIns="13716" rtlCol="0" anchor="ctr"/>
          <a:lstStyle/>
          <a:p>
            <a:pPr algn="ctr">
              <a:spcAft>
                <a:spcPts val="15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מאי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572768" y="4480560"/>
            <a:ext cx="4956048" cy="914400"/>
          </a:xfrm>
          <a:prstGeom prst="roundRect">
            <a:avLst/>
          </a:prstGeom>
          <a:solidFill>
            <a:srgbClr val="F7F1E2"/>
          </a:solidFill>
          <a:ln w="11430">
            <a:solidFill>
              <a:srgbClr val="BB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292" tIns="25146" rIns="50292" bIns="25146" rtlCol="0" anchor="ctr"/>
          <a:lstStyle/>
          <a:p>
            <a:pPr algn="r">
              <a:spcAft>
                <a:spcPts val="150"/>
              </a:spcAft>
            </a:pPr>
            <a:r>
              <a:rPr sz="1140" b="0" dirty="0" err="1">
                <a:solidFill>
                  <a:srgbClr val="1F242B"/>
                </a:solidFill>
                <a:latin typeface="Arial"/>
              </a:rPr>
              <a:t>תרגול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שאלות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בגרות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בגיאומטריה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.</a:t>
            </a:r>
          </a:p>
          <a:p>
            <a:pPr algn="r">
              <a:spcAft>
                <a:spcPts val="150"/>
              </a:spcAft>
            </a:pPr>
            <a:r>
              <a:rPr sz="1140" b="0" dirty="0" err="1">
                <a:solidFill>
                  <a:srgbClr val="1F242B"/>
                </a:solidFill>
                <a:latin typeface="Arial"/>
              </a:rPr>
              <a:t>משפט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הסינוסים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ומשפט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הקוסינוסים</a:t>
            </a:r>
            <a:r>
              <a:rPr lang="he-IL" sz="1140" b="0" dirty="0">
                <a:solidFill>
                  <a:srgbClr val="1F242B"/>
                </a:solidFill>
                <a:latin typeface="Arial"/>
              </a:rPr>
              <a:t>- כולל </a:t>
            </a:r>
            <a:r>
              <a:rPr lang="he-IL" sz="1140" b="0" dirty="0" err="1">
                <a:solidFill>
                  <a:srgbClr val="1F242B"/>
                </a:solidFill>
                <a:latin typeface="Arial"/>
              </a:rPr>
              <a:t>ישומים</a:t>
            </a:r>
            <a:r>
              <a:rPr lang="he-IL" sz="1140" b="0" dirty="0">
                <a:solidFill>
                  <a:srgbClr val="1F242B"/>
                </a:solidFill>
                <a:latin typeface="Arial"/>
              </a:rPr>
              <a:t> במעגל.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.</a:t>
            </a:r>
          </a:p>
          <a:p>
            <a:pPr algn="r">
              <a:spcAft>
                <a:spcPts val="150"/>
              </a:spcAft>
            </a:pPr>
            <a:r>
              <a:rPr sz="1140" b="0" dirty="0" err="1">
                <a:solidFill>
                  <a:srgbClr val="1F242B"/>
                </a:solidFill>
                <a:latin typeface="Arial"/>
              </a:rPr>
              <a:t>שימוש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בזהויות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ובמשוואות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טריגונומטריות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בסיסיות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בהקשרים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גיאומטריים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79548" y="4480560"/>
            <a:ext cx="5230368" cy="9144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BB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292" tIns="25146" rIns="50292" bIns="25146" rtlCol="0" anchor="ctr"/>
          <a:lstStyle/>
          <a:p>
            <a:pPr algn="r">
              <a:spcAft>
                <a:spcPts val="150"/>
              </a:spcAft>
            </a:pPr>
            <a:r>
              <a:rPr lang="he-IL" sz="1019" b="0" dirty="0">
                <a:solidFill>
                  <a:srgbClr val="1F242B"/>
                </a:solidFill>
                <a:latin typeface="Arial"/>
              </a:rPr>
              <a:t>שילוב פונקציות שורש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ופונקציות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רציונליות</a:t>
            </a:r>
            <a:r>
              <a:rPr lang="he-IL" sz="1019" b="0" dirty="0">
                <a:solidFill>
                  <a:srgbClr val="1F242B"/>
                </a:solidFill>
                <a:latin typeface="Arial"/>
              </a:rPr>
              <a:t>, טרנספורמציות : אחד חלקי פונקציה ושורש פונקציה. מציאת משיקים ונקודות קיצון , חקירה מלאה .בעיות קיצון –שורש ומשולב עם מנה.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מציאת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משיקים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ונקודות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קיצון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;.</a:t>
            </a:r>
          </a:p>
          <a:p>
            <a:pPr algn="r">
              <a:spcAft>
                <a:spcPts val="150"/>
              </a:spcAft>
            </a:pPr>
            <a:r>
              <a:rPr sz="1019" b="0" dirty="0" err="1">
                <a:solidFill>
                  <a:srgbClr val="1F242B"/>
                </a:solidFill>
                <a:latin typeface="Arial"/>
              </a:rPr>
              <a:t>קשר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בין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גרפים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;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שאלות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עם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פרמטרים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ברמה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מדורגת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0040" y="5468112"/>
            <a:ext cx="1143000" cy="914400"/>
          </a:xfrm>
          <a:prstGeom prst="roundRect">
            <a:avLst/>
          </a:prstGeom>
          <a:solidFill>
            <a:srgbClr val="112B48"/>
          </a:solidFill>
          <a:ln w="10160">
            <a:solidFill>
              <a:srgbClr val="112B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13716" rIns="27432" bIns="13716" rtlCol="0" anchor="ctr"/>
          <a:lstStyle/>
          <a:p>
            <a:pPr algn="ctr">
              <a:spcAft>
                <a:spcPts val="15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יוני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572768" y="5468112"/>
            <a:ext cx="4956048" cy="914400"/>
          </a:xfrm>
          <a:prstGeom prst="roundRect">
            <a:avLst/>
          </a:prstGeom>
          <a:solidFill>
            <a:srgbClr val="F8E9E5"/>
          </a:solidFill>
          <a:ln w="11430">
            <a:solidFill>
              <a:srgbClr val="BB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292" tIns="25146" rIns="50292" bIns="25146" rtlCol="0" anchor="ctr"/>
          <a:lstStyle/>
          <a:p>
            <a:pPr algn="r">
              <a:spcAft>
                <a:spcPts val="150"/>
              </a:spcAft>
            </a:pPr>
            <a:r>
              <a:rPr sz="1140" b="0" dirty="0" err="1">
                <a:solidFill>
                  <a:srgbClr val="1F242B"/>
                </a:solidFill>
                <a:latin typeface="Arial"/>
              </a:rPr>
              <a:t>פתרון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שאלות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ברמת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בגרות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בטריגונומטריה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במישור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; </a:t>
            </a:r>
            <a:endParaRPr lang="he-IL" sz="1210" b="0" dirty="0">
              <a:solidFill>
                <a:srgbClr val="1F242A"/>
              </a:solidFill>
              <a:latin typeface="Arial"/>
            </a:endParaRPr>
          </a:p>
          <a:p>
            <a:pPr algn="r">
              <a:spcAft>
                <a:spcPts val="150"/>
              </a:spcAft>
            </a:pPr>
            <a:r>
              <a:rPr lang="he-IL" sz="1140" b="0" dirty="0">
                <a:solidFill>
                  <a:srgbClr val="1F242B"/>
                </a:solidFill>
                <a:latin typeface="Arial"/>
              </a:rPr>
              <a:t>המשך פתרון שאלות בגרות בגיאומטריה במישור.</a:t>
            </a:r>
          </a:p>
          <a:p>
            <a:pPr algn="r">
              <a:spcAft>
                <a:spcPts val="150"/>
              </a:spcAft>
            </a:pPr>
            <a:r>
              <a:rPr sz="1140" b="0" dirty="0" err="1">
                <a:solidFill>
                  <a:srgbClr val="1F242B"/>
                </a:solidFill>
                <a:latin typeface="Arial"/>
              </a:rPr>
              <a:t>מצולע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משוכלל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—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שימושים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140" b="0" dirty="0" err="1">
                <a:solidFill>
                  <a:srgbClr val="1F242B"/>
                </a:solidFill>
                <a:latin typeface="Arial"/>
              </a:rPr>
              <a:t>בטריגונומטריה</a:t>
            </a:r>
            <a:r>
              <a:rPr sz="1140" b="0" dirty="0">
                <a:solidFill>
                  <a:srgbClr val="1F242B"/>
                </a:solidFill>
                <a:latin typeface="Arial"/>
              </a:rPr>
              <a:t>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638544" y="5468112"/>
            <a:ext cx="5230368" cy="9144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BB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292" tIns="25146" rIns="50292" bIns="25146" rtlCol="0" anchor="ctr"/>
          <a:lstStyle/>
          <a:p>
            <a:pPr algn="r">
              <a:spcAft>
                <a:spcPts val="150"/>
              </a:spcAft>
            </a:pPr>
            <a:r>
              <a:rPr sz="1019" b="0" dirty="0" err="1">
                <a:solidFill>
                  <a:srgbClr val="1F242B"/>
                </a:solidFill>
                <a:latin typeface="Arial"/>
              </a:rPr>
              <a:t>טרנספורמציה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של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פונקציה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בחזקת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מספר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טבעי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;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שילוב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הטרנספורמציות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השונות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.</a:t>
            </a:r>
          </a:p>
          <a:p>
            <a:pPr algn="r">
              <a:spcAft>
                <a:spcPts val="150"/>
              </a:spcAft>
            </a:pPr>
            <a:r>
              <a:rPr sz="1019" b="0" dirty="0">
                <a:solidFill>
                  <a:srgbClr val="1F242B"/>
                </a:solidFill>
                <a:latin typeface="Arial"/>
              </a:rPr>
              <a:t>, </a:t>
            </a:r>
            <a:r>
              <a:rPr lang="he-IL" sz="1019" b="0" dirty="0">
                <a:solidFill>
                  <a:srgbClr val="1F242B"/>
                </a:solidFill>
                <a:latin typeface="Arial"/>
              </a:rPr>
              <a:t>חקירה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כולל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מקרה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של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שתי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אסימפטוטות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אופקיות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.</a:t>
            </a:r>
            <a:endParaRPr lang="he-IL" sz="1080" b="0" dirty="0">
              <a:solidFill>
                <a:srgbClr val="1F242A"/>
              </a:solidFill>
              <a:latin typeface="Arial"/>
            </a:endParaRPr>
          </a:p>
          <a:p>
            <a:pPr algn="r">
              <a:spcAft>
                <a:spcPts val="150"/>
              </a:spcAft>
            </a:pPr>
            <a:r>
              <a:rPr lang="he-IL" sz="1019" b="0" dirty="0">
                <a:solidFill>
                  <a:srgbClr val="1F242B"/>
                </a:solidFill>
                <a:latin typeface="Arial"/>
              </a:rPr>
              <a:t>, הקשר בין גרף הפונקציה ,גרף הנגזרת וגרף הנגזרת השנייה; </a:t>
            </a:r>
          </a:p>
          <a:p>
            <a:pPr algn="r">
              <a:spcAft>
                <a:spcPts val="150"/>
              </a:spcAft>
            </a:pPr>
            <a:r>
              <a:rPr sz="1019" b="0" dirty="0" err="1">
                <a:solidFill>
                  <a:srgbClr val="1F242B"/>
                </a:solidFill>
                <a:latin typeface="Arial"/>
              </a:rPr>
              <a:t>נקודת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פיתול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ותחומי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קעירות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כלפי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מעלה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וכלפי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 </a:t>
            </a:r>
            <a:r>
              <a:rPr sz="1019" b="0" dirty="0" err="1">
                <a:solidFill>
                  <a:srgbClr val="1F242B"/>
                </a:solidFill>
                <a:latin typeface="Arial"/>
              </a:rPr>
              <a:t>מטה</a:t>
            </a:r>
            <a:r>
              <a:rPr lang="he-IL" sz="1019" b="0" dirty="0">
                <a:solidFill>
                  <a:srgbClr val="1F242B"/>
                </a:solidFill>
                <a:latin typeface="Arial"/>
              </a:rPr>
              <a:t>- אם מספיקים</a:t>
            </a:r>
            <a:r>
              <a:rPr sz="1019" b="0" dirty="0">
                <a:solidFill>
                  <a:srgbClr val="1F242B"/>
                </a:solidFill>
                <a:latin typeface="Arial"/>
              </a:rPr>
              <a:t>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360" y="914400"/>
            <a:ext cx="11018520" cy="27432"/>
          </a:xfrm>
          <a:prstGeom prst="rect">
            <a:avLst/>
          </a:prstGeom>
          <a:solidFill>
            <a:srgbClr val="DAA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722</Words>
  <Application>Microsoft Office PowerPoint</Application>
  <PresentationFormat>מסך רחב</PresentationFormat>
  <Paragraphs>86</Paragraphs>
  <Slides>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מצגת של PowerPoint‏</vt:lpstr>
      <vt:lpstr>מצגת של PowerPoint‏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subject/>
  <dc:creator>Admin</dc:creator>
  <cp:keywords/>
  <dc:description>generated using python-pptx</dc:description>
  <cp:lastModifiedBy>Admin</cp:lastModifiedBy>
  <cp:revision>8</cp:revision>
  <dcterms:created xsi:type="dcterms:W3CDTF">2013-01-27T09:14:16Z</dcterms:created>
  <dcterms:modified xsi:type="dcterms:W3CDTF">2026-09-22T18:49:53Z</dcterms:modified>
  <cp:category/>
</cp:coreProperties>
</file>