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5" d="100"/>
          <a:sy n="155" d="100"/>
        </p:scale>
        <p:origin x="472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2800" b="1">
                <a:solidFill>
                  <a:srgbClr val="112842"/>
                </a:solidFill>
                <a:latin typeface="Arial"/>
              </a:rPr>
              <a:t>571 — המכנה המשותף של כל הנושאים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325880"/>
            <a:ext cx="10607040" cy="18288"/>
          </a:xfrm>
          <a:prstGeom prst="rect">
            <a:avLst/>
          </a:prstGeom>
          <a:solidFill>
            <a:srgbClr val="F0B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1828800"/>
            <a:ext cx="10058400" cy="640080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3000" b="1">
                <a:solidFill>
                  <a:srgbClr val="112842"/>
                </a:solidFill>
                <a:latin typeface="Arial"/>
              </a:rPr>
              <a:t>איך יודעים את מה שלא רואים?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87753"/>
            <a:ext cx="10332720" cy="750975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lang="he-IL" sz="2200" b="0" dirty="0">
                <a:solidFill>
                  <a:srgbClr val="222222"/>
                </a:solidFill>
                <a:latin typeface="Arial"/>
              </a:rPr>
              <a:t>מתמטיקה היא היכולת לקחת מידע חלקי, קשר או חוק ולהסיק ממנו משהו שאינו נתון לנו ישירות.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817372"/>
            <a:ext cx="10149840" cy="366254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lang="he-IL" sz="1900" b="0" dirty="0">
                <a:solidFill>
                  <a:srgbClr val="5F6B78"/>
                </a:solidFill>
                <a:latin typeface="Arial"/>
              </a:rPr>
              <a:t>זהו החוט המקשר בין הסתברות</a:t>
            </a:r>
            <a:r>
              <a:rPr lang="he-IL" sz="1900" b="1" dirty="0">
                <a:solidFill>
                  <a:srgbClr val="5F6B78"/>
                </a:solidFill>
                <a:latin typeface="Arial"/>
              </a:rPr>
              <a:t>, אינדוקציה, סדרות, גיאומטריה, טריגונומטריה, נגזרת ואינטגרל</a:t>
            </a:r>
            <a:r>
              <a:rPr lang="he-IL" sz="1900" b="0" dirty="0">
                <a:solidFill>
                  <a:srgbClr val="5F6B7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4663440"/>
            <a:ext cx="10241280" cy="685800"/>
          </a:xfrm>
          <a:prstGeom prst="roundRect">
            <a:avLst/>
          </a:prstGeom>
          <a:solidFill>
            <a:srgbClr val="1D3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lang="he-IL" sz="2000" b="0" dirty="0">
                <a:solidFill>
                  <a:srgbClr val="FAFAFA"/>
                </a:solidFill>
                <a:latin typeface="Arial"/>
              </a:rPr>
              <a:t>לא רק לפתור תרגילים אלא לחזות, למדוד, להבין שינוי ולהרכיב תמונה שלמה מנתונים חלקיים.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2800" b="1">
                <a:solidFill>
                  <a:srgbClr val="112842"/>
                </a:solidFill>
                <a:latin typeface="Arial"/>
              </a:rPr>
              <a:t>אותה פעולה שכלית — בצורות שונות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384048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1400" b="0">
                <a:solidFill>
                  <a:srgbClr val="5F6B78"/>
                </a:solidFill>
                <a:latin typeface="Arial"/>
              </a:rPr>
              <a:t>מה בעצם עושים בכל אחד מהנושאים?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325880"/>
            <a:ext cx="10607040" cy="18288"/>
          </a:xfrm>
          <a:prstGeom prst="rect">
            <a:avLst/>
          </a:prstGeom>
          <a:solidFill>
            <a:srgbClr val="F0B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2103120" cy="411480"/>
          </a:xfrm>
          <a:prstGeom prst="roundRect">
            <a:avLst/>
          </a:prstGeom>
          <a:solidFill>
            <a:srgbClr val="DEF0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2000" b="1">
                <a:solidFill>
                  <a:srgbClr val="112842"/>
                </a:solidFill>
                <a:latin typeface="Arial"/>
              </a:rPr>
              <a:t>הסתברות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80360" y="1737360"/>
            <a:ext cx="3611880" cy="685800"/>
          </a:xfrm>
          <a:prstGeom prst="roundRect">
            <a:avLst/>
          </a:prstGeom>
          <a:solidFill>
            <a:srgbClr val="DEF0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מידע חלקי —
מה סביר שיקרה?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1286147"/>
            <a:ext cx="2103120" cy="411480"/>
          </a:xfrm>
          <a:prstGeom prst="roundRect">
            <a:avLst/>
          </a:prstGeom>
          <a:solidFill>
            <a:srgbClr val="E3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2000" b="1" dirty="0" err="1">
                <a:solidFill>
                  <a:srgbClr val="112842"/>
                </a:solidFill>
                <a:latin typeface="Arial"/>
              </a:rPr>
              <a:t>אינדוקציה</a:t>
            </a:r>
            <a:endParaRPr sz="2000" b="1" dirty="0">
              <a:solidFill>
                <a:srgbClr val="112842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412480" y="1737360"/>
            <a:ext cx="3611880" cy="685800"/>
          </a:xfrm>
          <a:prstGeom prst="roundRect">
            <a:avLst/>
          </a:prstGeom>
          <a:solidFill>
            <a:srgbClr val="E3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בסיס ומעבר —
איך מוכיחים טענה לאינסוף מקרים?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246120"/>
            <a:ext cx="2103120" cy="411480"/>
          </a:xfrm>
          <a:prstGeom prst="roundRect">
            <a:avLst/>
          </a:prstGeom>
          <a:solidFill>
            <a:srgbClr val="F3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2000" b="1">
                <a:solidFill>
                  <a:srgbClr val="112842"/>
                </a:solidFill>
                <a:latin typeface="Arial"/>
              </a:rPr>
              <a:t>סדרות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80360" y="3246120"/>
            <a:ext cx="3611880" cy="685800"/>
          </a:xfrm>
          <a:prstGeom prst="roundRect">
            <a:avLst/>
          </a:prstGeom>
          <a:solidFill>
            <a:srgbClr val="F3EF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חוק או דפוס —
איך חוזים את ההמשך?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62094" y="2773461"/>
            <a:ext cx="2103120" cy="411480"/>
          </a:xfrm>
          <a:prstGeom prst="roundRect">
            <a:avLst/>
          </a:prstGeom>
          <a:solidFill>
            <a:srgbClr val="ED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lang="he-IL" sz="2000" b="1">
                <a:solidFill>
                  <a:srgbClr val="112842"/>
                </a:solidFill>
                <a:latin typeface="Arial"/>
              </a:rPr>
              <a:t>גיאומטריה</a:t>
            </a:r>
            <a:endParaRPr lang="he-IL" sz="2000" b="1" dirty="0">
              <a:solidFill>
                <a:srgbClr val="112842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412480" y="3246120"/>
            <a:ext cx="3611880" cy="685800"/>
          </a:xfrm>
          <a:prstGeom prst="roundRect">
            <a:avLst/>
          </a:prstGeom>
          <a:solidFill>
            <a:srgbClr val="ED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נתונים וקשרים —
איך מסיקים מה שלא נתון ישירות?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754880"/>
            <a:ext cx="2103120" cy="411480"/>
          </a:xfrm>
          <a:prstGeom prst="roundRect">
            <a:avLst/>
          </a:prstGeom>
          <a:solidFill>
            <a:srgbClr val="DEF0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2000" b="1">
                <a:solidFill>
                  <a:srgbClr val="112842"/>
                </a:solidFill>
                <a:latin typeface="Arial"/>
              </a:rPr>
              <a:t>טריגונומטריה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80360" y="4754880"/>
            <a:ext cx="3611880" cy="685800"/>
          </a:xfrm>
          <a:prstGeom prst="roundRect">
            <a:avLst/>
          </a:prstGeom>
          <a:solidFill>
            <a:srgbClr val="DEF0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זוויות ואורכים מדידים —
איך מודדים מה שאי אפשר למדוד ישירות?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98076" y="4225922"/>
            <a:ext cx="2103120" cy="411480"/>
          </a:xfrm>
          <a:prstGeom prst="roundRect">
            <a:avLst/>
          </a:prstGeom>
          <a:solidFill>
            <a:srgbClr val="E3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2000" b="1">
                <a:solidFill>
                  <a:srgbClr val="112842"/>
                </a:solidFill>
                <a:latin typeface="Arial"/>
              </a:rPr>
              <a:t>חדו״א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12480" y="4754880"/>
            <a:ext cx="3611880" cy="685800"/>
          </a:xfrm>
          <a:prstGeom prst="roundRect">
            <a:avLst/>
          </a:prstGeom>
          <a:solidFill>
            <a:srgbClr val="E3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r"/>
            <a:r>
              <a:rPr sz="1600" b="0">
                <a:solidFill>
                  <a:srgbClr val="222222"/>
                </a:solidFill>
                <a:latin typeface="Arial"/>
              </a:rPr>
              <a:t>יש שינוי מקומי או תרומות קטנות —
איך מבינים קצב שינוי והצטברות?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2800" b="1">
                <a:solidFill>
                  <a:srgbClr val="112842"/>
                </a:solidFill>
                <a:latin typeface="Arial"/>
              </a:rPr>
              <a:t>מבט עמוק יותר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384048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1400" b="0">
                <a:solidFill>
                  <a:srgbClr val="5F6B78"/>
                </a:solidFill>
                <a:latin typeface="Arial"/>
              </a:rPr>
              <a:t>מה משותף מבחינה מתמטית?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325880"/>
            <a:ext cx="10607040" cy="18288"/>
          </a:xfrm>
          <a:prstGeom prst="rect">
            <a:avLst/>
          </a:prstGeom>
          <a:solidFill>
            <a:srgbClr val="F0B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46720" y="2011680"/>
            <a:ext cx="2834640" cy="594360"/>
          </a:xfrm>
          <a:prstGeom prst="roundRect">
            <a:avLst/>
          </a:prstGeom>
          <a:solidFill>
            <a:srgbClr val="1D3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sz="2600" b="1">
                <a:solidFill>
                  <a:srgbClr val="FAFAFA"/>
                </a:solidFill>
                <a:latin typeface="Arial"/>
              </a:rPr>
              <a:t>מידע מקומי או חלקי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34440" y="2011680"/>
            <a:ext cx="2834640" cy="594360"/>
          </a:xfrm>
          <a:prstGeom prst="roundRect">
            <a:avLst/>
          </a:prstGeom>
          <a:solidFill>
            <a:srgbClr val="1D3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sz="2600" b="1">
                <a:solidFill>
                  <a:srgbClr val="FAFAFA"/>
                </a:solidFill>
                <a:latin typeface="Arial"/>
              </a:rPr>
              <a:t>מסקנה רחבה יותר</a:t>
            </a:r>
          </a:p>
        </p:txBody>
      </p:sp>
      <p:sp>
        <p:nvSpPr>
          <p:cNvPr id="7" name="Chevron 6"/>
          <p:cNvSpPr/>
          <p:nvPr/>
        </p:nvSpPr>
        <p:spPr>
          <a:xfrm>
            <a:off x="4389120" y="2084831"/>
            <a:ext cx="3383280" cy="457200"/>
          </a:xfrm>
          <a:prstGeom prst="chevron">
            <a:avLst/>
          </a:prstGeom>
          <a:solidFill>
            <a:srgbClr val="F0B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54880" y="1417320"/>
            <a:ext cx="2651760" cy="347472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1700" b="1">
                <a:solidFill>
                  <a:srgbClr val="112842"/>
                </a:solidFill>
                <a:latin typeface="Arial"/>
              </a:rPr>
              <a:t>המהלך המתמטי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880360"/>
            <a:ext cx="10378440" cy="2651760"/>
          </a:xfrm>
          <a:prstGeom prst="round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4864" rIns="137160" rtlCol="0" anchor="ctr"/>
          <a:lstStyle/>
          <a:p>
            <a:pPr algn="r"/>
            <a:r>
              <a:rPr sz="1800">
                <a:solidFill>
                  <a:srgbClr val="222222"/>
                </a:solidFill>
                <a:latin typeface="Arial"/>
              </a:rPr>
              <a:t>• באינדוקציה: ממקרה בסיסי וכלל מעבר מגיעים לטענה על אינסוף מקרים.</a:t>
            </a:r>
          </a:p>
          <a:p>
            <a:pPr algn="r"/>
            <a:r>
              <a:rPr sz="1800">
                <a:solidFill>
                  <a:srgbClr val="222222"/>
                </a:solidFill>
                <a:latin typeface="Arial"/>
              </a:rPr>
              <a:t>• בנגזרת: מקצבי שינוי ממוצעים מתקרבים לקצב השינוי ברגע אחד.</a:t>
            </a:r>
          </a:p>
          <a:p>
            <a:pPr algn="r"/>
            <a:r>
              <a:rPr sz="1800">
                <a:solidFill>
                  <a:srgbClr val="222222"/>
                </a:solidFill>
                <a:latin typeface="Arial"/>
              </a:rPr>
              <a:t>• באינטגרל: סכום של תרומות זעירות יוצר גודל כולל.</a:t>
            </a:r>
          </a:p>
          <a:p>
            <a:pPr algn="r"/>
            <a:r>
              <a:rPr sz="1800">
                <a:solidFill>
                  <a:srgbClr val="222222"/>
                </a:solidFill>
                <a:latin typeface="Arial"/>
              </a:rPr>
              <a:t>• בגיאומטריה ובטריגונומטריה: מעט נתונים גלויים מאפשרים לגלות דברים נסתרים.</a:t>
            </a:r>
          </a:p>
          <a:p>
            <a:pPr algn="r"/>
            <a:r>
              <a:rPr sz="1800">
                <a:solidFill>
                  <a:srgbClr val="222222"/>
                </a:solidFill>
                <a:latin typeface="Arial"/>
              </a:rPr>
              <a:t>• בהסתברות: גם בלי ודאות, אפשר לומר משהו מדויק על מה שסביר שיקרה.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240" y="1325880"/>
            <a:ext cx="10607040" cy="18288"/>
          </a:xfrm>
          <a:prstGeom prst="rect">
            <a:avLst/>
          </a:prstGeom>
          <a:solidFill>
            <a:srgbClr val="F0BD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46739" y="1949655"/>
            <a:ext cx="10058400" cy="535531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lang="he-IL" sz="3000" b="1" dirty="0">
                <a:solidFill>
                  <a:srgbClr val="112842"/>
                </a:solidFill>
                <a:latin typeface="Arial"/>
              </a:rPr>
              <a:t>מה המשותף לנושאים בשאלון 571</a:t>
            </a:r>
            <a:r>
              <a:rPr sz="3000" b="1" dirty="0">
                <a:solidFill>
                  <a:srgbClr val="112842"/>
                </a:solidFill>
                <a:latin typeface="Ari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50201"/>
            <a:ext cx="10332720" cy="443198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2400" b="0" dirty="0" err="1">
                <a:solidFill>
                  <a:srgbClr val="222222"/>
                </a:solidFill>
                <a:latin typeface="Arial"/>
              </a:rPr>
              <a:t>אוסף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של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דרכים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שונות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להסיק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את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הבלתי־נראה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מתוך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מה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שאנחנו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כן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222222"/>
                </a:solidFill>
                <a:latin typeface="Arial"/>
              </a:rPr>
              <a:t>יודעים</a:t>
            </a:r>
            <a:r>
              <a:rPr sz="2400" b="0" dirty="0">
                <a:solidFill>
                  <a:srgbClr val="222222"/>
                </a:solidFill>
                <a:latin typeface="Arial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3657600"/>
            <a:ext cx="9692640" cy="1828800"/>
          </a:xfrm>
          <a:prstGeom prst="round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4864" rIns="137160" rtlCol="0" anchor="ctr"/>
          <a:lstStyle/>
          <a:p>
            <a:pPr algn="r"/>
            <a:r>
              <a:rPr sz="2100">
                <a:solidFill>
                  <a:srgbClr val="222222"/>
                </a:solidFill>
                <a:latin typeface="Arial"/>
              </a:rPr>
              <a:t>• הסתברות — לחשוב כשאין ודאות.</a:t>
            </a:r>
          </a:p>
          <a:p>
            <a:pPr algn="r"/>
            <a:r>
              <a:rPr sz="2100">
                <a:solidFill>
                  <a:srgbClr val="222222"/>
                </a:solidFill>
                <a:latin typeface="Arial"/>
              </a:rPr>
              <a:t>• אינדוקציה — להוכיח בלי לעבור מקרה־מקרה.</a:t>
            </a:r>
          </a:p>
          <a:p>
            <a:pPr algn="r"/>
            <a:r>
              <a:rPr sz="2100">
                <a:solidFill>
                  <a:srgbClr val="222222"/>
                </a:solidFill>
                <a:latin typeface="Arial"/>
              </a:rPr>
              <a:t>• סדרות — לזהות חוקיות ולהבין תהליך.</a:t>
            </a:r>
          </a:p>
          <a:p>
            <a:pPr algn="r"/>
            <a:r>
              <a:rPr sz="2100">
                <a:solidFill>
                  <a:srgbClr val="222222"/>
                </a:solidFill>
                <a:latin typeface="Arial"/>
              </a:rPr>
              <a:t>• גיאומטריה וטריגונומטריה — למדוד ולהסיק בעקיפין.</a:t>
            </a:r>
          </a:p>
          <a:p>
            <a:pPr algn="r"/>
            <a:r>
              <a:rPr sz="2100">
                <a:solidFill>
                  <a:srgbClr val="222222"/>
                </a:solidFill>
                <a:latin typeface="Arial"/>
              </a:rPr>
              <a:t>• נגזרת ואינטגרל — להבין שינוי והצטברות.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8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828800"/>
            <a:ext cx="10332720" cy="868680"/>
          </a:xfrm>
          <a:prstGeom prst="rect">
            <a:avLst/>
          </a:prstGeom>
          <a:noFill/>
        </p:spPr>
        <p:txBody>
          <a:bodyPr wrap="square" lIns="109728" tIns="36576" rIns="109728" bIns="36576" anchor="ctr">
            <a:spAutoFit/>
          </a:bodyPr>
          <a:lstStyle/>
          <a:p>
            <a:pPr algn="ctr"/>
            <a:r>
              <a:rPr sz="3200" b="1">
                <a:solidFill>
                  <a:srgbClr val="FAFAFA"/>
                </a:solidFill>
                <a:latin typeface="Arial"/>
              </a:rPr>
              <a:t>מתמטיקה: להסיק את הבלתי־נראה מן הנראה.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0" y="3703320"/>
            <a:ext cx="6309360" cy="1417320"/>
          </a:xfrm>
          <a:prstGeom prst="round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4864" rIns="137160" rtlCol="0" anchor="ctr"/>
          <a:lstStyle/>
          <a:p>
            <a:pPr algn="r"/>
            <a:r>
              <a:rPr sz="2200">
                <a:solidFill>
                  <a:srgbClr val="222222"/>
                </a:solidFill>
                <a:latin typeface="Arial"/>
              </a:rPr>
              <a:t>• לקחת מידע מוגבל.</a:t>
            </a:r>
          </a:p>
          <a:p>
            <a:pPr algn="r"/>
            <a:r>
              <a:rPr sz="2200">
                <a:solidFill>
                  <a:srgbClr val="222222"/>
                </a:solidFill>
                <a:latin typeface="Arial"/>
              </a:rPr>
              <a:t>• לבנות ממנו מודל או קשר.</a:t>
            </a:r>
          </a:p>
          <a:p>
            <a:pPr algn="r"/>
            <a:r>
              <a:rPr sz="2200">
                <a:solidFill>
                  <a:srgbClr val="222222"/>
                </a:solidFill>
                <a:latin typeface="Arial"/>
              </a:rPr>
              <a:t>• ולהסיק מסקנה שלא הייתה כתובה במפורש.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331</Words>
  <Application>Microsoft Office PowerPoint</Application>
  <PresentationFormat>מסך רחב</PresentationFormat>
  <Paragraphs>40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Admin</dc:creator>
  <cp:keywords/>
  <dc:description>generated using python-pptx</dc:description>
  <cp:lastModifiedBy>Admin</cp:lastModifiedBy>
  <cp:revision>3</cp:revision>
  <dcterms:created xsi:type="dcterms:W3CDTF">2013-01-27T09:14:16Z</dcterms:created>
  <dcterms:modified xsi:type="dcterms:W3CDTF">2026-08-30T19:05:42Z</dcterms:modified>
  <cp:category/>
</cp:coreProperties>
</file>