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4" r:id="rId2"/>
    <p:sldId id="257" r:id="rId3"/>
    <p:sldId id="265" r:id="rId4"/>
    <p:sldId id="285" r:id="rId5"/>
    <p:sldId id="305" r:id="rId6"/>
    <p:sldId id="298" r:id="rId7"/>
    <p:sldId id="299" r:id="rId8"/>
    <p:sldId id="300" r:id="rId9"/>
    <p:sldId id="301" r:id="rId10"/>
    <p:sldId id="302" r:id="rId11"/>
    <p:sldId id="295" r:id="rId12"/>
    <p:sldId id="303" r:id="rId13"/>
    <p:sldId id="304" r:id="rId14"/>
    <p:sldId id="296" r:id="rId15"/>
    <p:sldId id="286" r:id="rId16"/>
    <p:sldId id="287" r:id="rId17"/>
    <p:sldId id="288" r:id="rId18"/>
    <p:sldId id="279" r:id="rId19"/>
    <p:sldId id="280" r:id="rId20"/>
    <p:sldId id="282" r:id="rId21"/>
    <p:sldId id="283" r:id="rId22"/>
    <p:sldId id="289" r:id="rId23"/>
    <p:sldId id="290" r:id="rId24"/>
    <p:sldId id="291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63" d="100"/>
          <a:sy n="163" d="100"/>
        </p:scale>
        <p:origin x="180" y="-2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meyda.education.gov.il/files/Pop/0files/matmatika/Chativa-Elyona/new-curriculum/bagrut-questions-new.pdf" TargetMode="Externa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eva.co.il/bagrut_solution/math/" TargetMode="External"/><Relationship Id="rId2" Type="http://schemas.openxmlformats.org/officeDocument/2006/relationships/hyperlink" Target="https://pop.education.gov.il/tchumey_daat/matmatika/chativa-elyona/teaching-mathematics/new-curriculum/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melumad.co.il/%D7%9E%D7%91%D7%97%D7%A0%D7%99-%D7%91%D7%92%D7%A8%D7%95%D7%AA-%D7%91%D7%9E%D7%AA%D7%9E%D7%98%D7%99%D7%A7%D7%94-%D7%A9%D7%90%D7%9C%D7%95%D7%9F-571/" TargetMode="External"/><Relationship Id="rId4" Type="http://schemas.openxmlformats.org/officeDocument/2006/relationships/hyperlink" Target="https://newhighmath.haifa.ac.il/index.php/2016-01-14-08-49-38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newhighmath.haifa.ac.il/images/data2/sheelonei_bagrut/short_questions/short-questions_geometry_trigonometry_student_2023-2024.pdf" TargetMode="External"/><Relationship Id="rId3" Type="http://schemas.openxmlformats.org/officeDocument/2006/relationships/hyperlink" Target="https://newhighmath.haifa.ac.il/index.php/2-uncategorised/3166-zugit-b-2020" TargetMode="External"/><Relationship Id="rId7" Type="http://schemas.openxmlformats.org/officeDocument/2006/relationships/hyperlink" Target="https://newhighmath.haifa.ac.il/index.php/merkaz/2015-11-08-12-05-15/2015-11-11-09-42-49/2015-11-11-09-49-9" TargetMode="External"/><Relationship Id="rId12" Type="http://schemas.openxmlformats.org/officeDocument/2006/relationships/hyperlink" Target="https://meyda.education.gov.il/files/Pop/0files/matmatika/Chativa-Elyona/madrich-more-idoktsia.pdf" TargetMode="External"/><Relationship Id="rId2" Type="http://schemas.openxmlformats.org/officeDocument/2006/relationships/hyperlink" Target="https://newhighmath.haifa.ac.il/images/data2/sheelonei_bagrut/short_questions/short-questions_probability_student_2023-2024.pdf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newhighmath.haifa.ac.il/images/data2/sheelonei_bagrut/short_questions/short-questions_sequences_induction_student_2023-2024.pdf" TargetMode="External"/><Relationship Id="rId11" Type="http://schemas.openxmlformats.org/officeDocument/2006/relationships/hyperlink" Target="https://newhighmath.haifa.ac.il/index.php/merkaz/2015-11-08-12-05-15/2015-11-11-09-42-49/2015-11-11-09-49-8" TargetMode="External"/><Relationship Id="rId5" Type="http://schemas.openxmlformats.org/officeDocument/2006/relationships/hyperlink" Target="https://newhighmath.haifa.ac.il/index.php/2-uncategorised/3491-short-questions-7th-grade-5units" TargetMode="External"/><Relationship Id="rId10" Type="http://schemas.openxmlformats.org/officeDocument/2006/relationships/hyperlink" Target="https://newhighmath.haifa.ac.il/images/data2/sheelonei_bagrut/short_questions/short-questions_analysis_student_2023-2024.pdf" TargetMode="External"/><Relationship Id="rId4" Type="http://schemas.openxmlformats.org/officeDocument/2006/relationships/hyperlink" Target="https://newhighmath.haifa.ac.il/index.php/merkaz/2015-11-08-12-05-15/2015-11-11-09-42-51/2015-11-11-12-26-24" TargetMode="External"/><Relationship Id="rId9" Type="http://schemas.openxmlformats.org/officeDocument/2006/relationships/hyperlink" Target="https://newhighmath.haifa.ac.il/index.php/merkaz/2015-11-08-12-05-15/2015-11-11-11-49-57/2015-11-11-13-45-27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newhighmath.haifa.ac.il/index.php/merkaz/2015-11-08-12-05-15/2015-11-11-09-42-51/2015-11-11-12-26-24" TargetMode="External"/><Relationship Id="rId7" Type="http://schemas.openxmlformats.org/officeDocument/2006/relationships/hyperlink" Target="https://newhighmath.haifa.ac.il/index.php/2-uncategorised/3491-short-questions-7th-grade-5units" TargetMode="External"/><Relationship Id="rId2" Type="http://schemas.openxmlformats.org/officeDocument/2006/relationships/hyperlink" Target="https://newhighmath.haifa.ac.il/index.php/2-uncategorised/3166-zugit-b-2020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newhighmath.haifa.ac.il/index.php/merkaz/2015-11-08-12-05-15/2015-11-11-09-42-49/2015-11-11-09-49-8" TargetMode="External"/><Relationship Id="rId5" Type="http://schemas.openxmlformats.org/officeDocument/2006/relationships/hyperlink" Target="https://newhighmath.haifa.ac.il/index.php/merkaz/2015-11-08-12-05-15/2015-11-11-11-49-57/2015-11-11-13-45-27" TargetMode="External"/><Relationship Id="rId4" Type="http://schemas.openxmlformats.org/officeDocument/2006/relationships/hyperlink" Target="https://newhighmath.haifa.ac.il/index.php/merkaz/2015-11-08-12-05-15/2015-11-11-09-42-49/2015-11-11-09-49-9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adasha.proj.ac.il/" TargetMode="External"/><Relationship Id="rId2" Type="http://schemas.openxmlformats.org/officeDocument/2006/relationships/hyperlink" Target="https://newhighmath.haifa.ac.il/index.php/2017-07-31-11-30-33/667-5" TargetMode="Externa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highmath.haifa.ac.il/" TargetMode="External"/><Relationship Id="rId2" Type="http://schemas.openxmlformats.org/officeDocument/2006/relationships/hyperlink" Target="https://pop.education.gov.il/tchumey_daat/matmatika/chativa-elyona/teaching-mathematics/learn-teach-analysis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weizmann.ac.il/ScienceTeaching/he/research-and-development/math" TargetMode="External"/><Relationship Id="rId5" Type="http://schemas.openxmlformats.org/officeDocument/2006/relationships/hyperlink" Target="https://ramzor.technion.ac.il/" TargetMode="External"/><Relationship Id="rId4" Type="http://schemas.openxmlformats.org/officeDocument/2006/relationships/hyperlink" Target="https://stwww1.weizmann.ac.il/petel/%D7%A4%D7%98%D7%9C-%D7%9E%D7%AA%D7%9E%D7%98%D7%99%D7%A7%D7%94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eficohen.co.il/" TargetMode="External"/><Relationship Id="rId2" Type="http://schemas.openxmlformats.org/officeDocument/2006/relationships/hyperlink" Target="https://campus.gov.il/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bagrut.gool.co.il/%D7%91%D7%92%D7%A8%D7%95%D7%AA%20%D7%91%D7%9E%D7%AA%D7%9E%D7%98%D7%99%D7%A7%D7%94%205%20%D7%99%D7%97%D7%99%D7%93%D7%95%D7%AA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esmos.com/" TargetMode="External"/><Relationship Id="rId2" Type="http://schemas.openxmlformats.org/officeDocument/2006/relationships/hyperlink" Target="https://www.geogebra.org/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highmath.haifa.ac.il/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pop.education.gov.il/tchumey_daat/matmatika/chativa-elyona/teaching-mathematics/websites-digital-tools/" TargetMode="Externa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01168"/>
            <a:ext cx="1124712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rtl="1"/>
            <a:r>
              <a:rPr lang="he-IL" altLang="he-IL" sz="2500" b="1">
                <a:solidFill>
                  <a:srgbClr val="1E1E1E"/>
                </a:solidFill>
                <a:latin typeface="Arial"/>
              </a:rPr>
              <a:t>פרישה שנתית מעודכנת – יעד: סיום חומר חדש באמצע מרץ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6105239"/>
              </p:ext>
            </p:extLst>
          </p:nvPr>
        </p:nvGraphicFramePr>
        <p:xfrm>
          <a:off x="320040" y="1207008"/>
          <a:ext cx="11567160" cy="5257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5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09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92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84200">
                <a:tc>
                  <a:txBody>
                    <a:bodyPr/>
                    <a:lstStyle/>
                    <a:p>
                      <a:pPr algn="r"/>
                      <a:r>
                        <a:rPr sz="1100" b="1">
                          <a:solidFill>
                            <a:srgbClr val="FFFFFF"/>
                          </a:solidFill>
                          <a:latin typeface="Arial"/>
                        </a:rPr>
                        <a:t>תקופה</a:t>
                      </a:r>
                    </a:p>
                  </a:txBody>
                  <a:tcPr marL="50800" marR="50800">
                    <a:solidFill>
                      <a:srgbClr val="1C365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100" b="1">
                          <a:solidFill>
                            <a:srgbClr val="FFFFFF"/>
                          </a:solidFill>
                          <a:latin typeface="Arial"/>
                        </a:rPr>
                        <a:t>ציר 1</a:t>
                      </a:r>
                    </a:p>
                  </a:txBody>
                  <a:tcPr marL="50800" marR="50800">
                    <a:solidFill>
                      <a:srgbClr val="1C365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100" b="1">
                          <a:solidFill>
                            <a:srgbClr val="FFFFFF"/>
                          </a:solidFill>
                          <a:latin typeface="Arial"/>
                        </a:rPr>
                        <a:t>ציר 2 – חדו״א</a:t>
                      </a:r>
                    </a:p>
                  </a:txBody>
                  <a:tcPr marL="50800" marR="50800">
                    <a:solidFill>
                      <a:srgbClr val="1C365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4200">
                <a:tc>
                  <a:txBody>
                    <a:bodyPr/>
                    <a:lstStyle/>
                    <a:p>
                      <a:pPr algn="r"/>
                      <a:r>
                        <a:rPr lang="he-IL" sz="1100" dirty="0">
                          <a:solidFill>
                            <a:srgbClr val="232323"/>
                          </a:solidFill>
                          <a:latin typeface="Arial"/>
                        </a:rPr>
                        <a:t>1.9-18.9</a:t>
                      </a:r>
                      <a:endParaRPr sz="1100" dirty="0">
                        <a:solidFill>
                          <a:srgbClr val="232323"/>
                        </a:solidFill>
                        <a:latin typeface="Arial"/>
                      </a:endParaRPr>
                    </a:p>
                  </a:txBody>
                  <a:tcPr marL="50800" marR="50800"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100">
                          <a:solidFill>
                            <a:srgbClr val="232323"/>
                          </a:solidFill>
                          <a:latin typeface="Arial"/>
                        </a:rPr>
                        <a:t>הסתברות – פתיחה והעמקה</a:t>
                      </a:r>
                    </a:p>
                  </a:txBody>
                  <a:tcPr marL="50800" marR="50800"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e-IL" sz="1100" dirty="0">
                          <a:solidFill>
                            <a:srgbClr val="232323"/>
                          </a:solidFill>
                          <a:latin typeface="Arial"/>
                        </a:rPr>
                        <a:t>קשר בין הגרפים של הפונקציה </a:t>
                      </a:r>
                      <a:r>
                        <a:rPr lang="he-IL" sz="1100" dirty="0" err="1">
                          <a:solidFill>
                            <a:srgbClr val="232323"/>
                          </a:solidFill>
                          <a:latin typeface="Arial"/>
                        </a:rPr>
                        <a:t>ונגזרותיה</a:t>
                      </a:r>
                      <a:r>
                        <a:rPr lang="he-IL" sz="1100" dirty="0">
                          <a:solidFill>
                            <a:srgbClr val="232323"/>
                          </a:solidFill>
                          <a:latin typeface="Arial"/>
                        </a:rPr>
                        <a:t>.</a:t>
                      </a:r>
                      <a:r>
                        <a:rPr lang="en-IL" sz="1100" dirty="0">
                          <a:solidFill>
                            <a:srgbClr val="232323"/>
                          </a:solidFill>
                          <a:latin typeface="Arial"/>
                        </a:rPr>
                        <a:t>; </a:t>
                      </a:r>
                      <a:r>
                        <a:rPr sz="1100" dirty="0" err="1">
                          <a:solidFill>
                            <a:srgbClr val="232323"/>
                          </a:solidFill>
                          <a:latin typeface="Arial"/>
                        </a:rPr>
                        <a:t>נגזרת</a:t>
                      </a:r>
                      <a:r>
                        <a:rPr sz="1100" dirty="0">
                          <a:solidFill>
                            <a:srgbClr val="232323"/>
                          </a:solidFill>
                          <a:latin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232323"/>
                          </a:solidFill>
                          <a:latin typeface="Arial"/>
                        </a:rPr>
                        <a:t>שנייה</a:t>
                      </a:r>
                      <a:r>
                        <a:rPr lang="he-IL" sz="1100" dirty="0">
                          <a:solidFill>
                            <a:srgbClr val="232323"/>
                          </a:solidFill>
                          <a:latin typeface="Arial"/>
                        </a:rPr>
                        <a:t>, </a:t>
                      </a:r>
                      <a:r>
                        <a:rPr sz="1100" dirty="0">
                          <a:solidFill>
                            <a:srgbClr val="232323"/>
                          </a:solidFill>
                          <a:latin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232323"/>
                          </a:solidFill>
                          <a:latin typeface="Arial"/>
                        </a:rPr>
                        <a:t>קעירות</a:t>
                      </a:r>
                      <a:r>
                        <a:rPr sz="1100" dirty="0">
                          <a:solidFill>
                            <a:srgbClr val="232323"/>
                          </a:solidFill>
                          <a:latin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232323"/>
                          </a:solidFill>
                          <a:latin typeface="Arial"/>
                        </a:rPr>
                        <a:t>ופיתול</a:t>
                      </a:r>
                      <a:endParaRPr sz="1100" dirty="0">
                        <a:solidFill>
                          <a:srgbClr val="232323"/>
                        </a:solidFill>
                        <a:latin typeface="Arial"/>
                      </a:endParaRPr>
                    </a:p>
                  </a:txBody>
                  <a:tcPr marL="50800" marR="50800">
                    <a:solidFill>
                      <a:srgbClr val="F4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4200">
                <a:tc>
                  <a:txBody>
                    <a:bodyPr/>
                    <a:lstStyle/>
                    <a:p>
                      <a:pPr algn="r"/>
                      <a:r>
                        <a:rPr sz="1100">
                          <a:solidFill>
                            <a:srgbClr val="232323"/>
                          </a:solidFill>
                          <a:latin typeface="Arial"/>
                        </a:rPr>
                        <a:t>20.9–4.10</a:t>
                      </a:r>
                    </a:p>
                  </a:txBody>
                  <a:tcPr marL="50800" marR="50800">
                    <a:solidFill>
                      <a:srgbClr val="FFEFD5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100">
                          <a:solidFill>
                            <a:srgbClr val="232323"/>
                          </a:solidFill>
                          <a:latin typeface="Arial"/>
                        </a:rPr>
                        <a:t>חופשת יום הכיפורים, ימי הגשר וסוכות – אין לימודים</a:t>
                      </a:r>
                    </a:p>
                  </a:txBody>
                  <a:tcPr marL="50800" marR="50800">
                    <a:solidFill>
                      <a:srgbClr val="FFEFD5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100">
                          <a:solidFill>
                            <a:srgbClr val="232323"/>
                          </a:solidFill>
                          <a:latin typeface="Arial"/>
                        </a:rPr>
                        <a:t>אין לימודים</a:t>
                      </a:r>
                    </a:p>
                  </a:txBody>
                  <a:tcPr marL="50800" marR="50800">
                    <a:solidFill>
                      <a:srgbClr val="FFEF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4200">
                <a:tc>
                  <a:txBody>
                    <a:bodyPr/>
                    <a:lstStyle/>
                    <a:p>
                      <a:pPr algn="r"/>
                      <a:r>
                        <a:rPr sz="1100">
                          <a:solidFill>
                            <a:srgbClr val="232323"/>
                          </a:solidFill>
                          <a:latin typeface="Arial"/>
                        </a:rPr>
                        <a:t>אוקטובר (מ־5.10)</a:t>
                      </a:r>
                    </a:p>
                  </a:txBody>
                  <a:tcPr marL="50800" marR="50800"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100">
                          <a:solidFill>
                            <a:srgbClr val="232323"/>
                          </a:solidFill>
                          <a:latin typeface="Arial"/>
                        </a:rPr>
                        <a:t>הסתברות – השלמה; מעגל היחידה; תחילת זהויות ומשוואות טריגונומטריות</a:t>
                      </a:r>
                    </a:p>
                  </a:txBody>
                  <a:tcPr marL="50800" marR="50800"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100" dirty="0" err="1">
                          <a:solidFill>
                            <a:srgbClr val="232323"/>
                          </a:solidFill>
                          <a:latin typeface="Arial"/>
                        </a:rPr>
                        <a:t>חקירת</a:t>
                      </a:r>
                      <a:r>
                        <a:rPr sz="1100" dirty="0">
                          <a:solidFill>
                            <a:srgbClr val="232323"/>
                          </a:solidFill>
                          <a:latin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232323"/>
                          </a:solidFill>
                          <a:latin typeface="Arial"/>
                        </a:rPr>
                        <a:t>פונקציות</a:t>
                      </a:r>
                      <a:r>
                        <a:rPr sz="1100" dirty="0">
                          <a:solidFill>
                            <a:srgbClr val="232323"/>
                          </a:solidFill>
                          <a:latin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232323"/>
                          </a:solidFill>
                          <a:latin typeface="Arial"/>
                        </a:rPr>
                        <a:t>רציונליות</a:t>
                      </a:r>
                      <a:r>
                        <a:rPr sz="1100" dirty="0">
                          <a:solidFill>
                            <a:srgbClr val="232323"/>
                          </a:solidFill>
                          <a:latin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232323"/>
                          </a:solidFill>
                          <a:latin typeface="Arial"/>
                        </a:rPr>
                        <a:t>ופונקציות</a:t>
                      </a:r>
                      <a:r>
                        <a:rPr sz="1100" dirty="0">
                          <a:solidFill>
                            <a:srgbClr val="232323"/>
                          </a:solidFill>
                          <a:latin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232323"/>
                          </a:solidFill>
                          <a:latin typeface="Arial"/>
                        </a:rPr>
                        <a:t>עם</a:t>
                      </a:r>
                      <a:r>
                        <a:rPr sz="1100" dirty="0">
                          <a:solidFill>
                            <a:srgbClr val="232323"/>
                          </a:solidFill>
                          <a:latin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232323"/>
                          </a:solidFill>
                          <a:latin typeface="Arial"/>
                        </a:rPr>
                        <a:t>שורש</a:t>
                      </a:r>
                      <a:r>
                        <a:rPr lang="he-IL" sz="1100" dirty="0">
                          <a:solidFill>
                            <a:srgbClr val="232323"/>
                          </a:solidFill>
                          <a:latin typeface="Arial"/>
                        </a:rPr>
                        <a:t> והשילוב ביניהן. </a:t>
                      </a:r>
                      <a:endParaRPr sz="1100" dirty="0">
                        <a:solidFill>
                          <a:srgbClr val="232323"/>
                        </a:solidFill>
                        <a:latin typeface="Arial"/>
                      </a:endParaRPr>
                    </a:p>
                  </a:txBody>
                  <a:tcPr marL="50800" marR="50800">
                    <a:solidFill>
                      <a:srgbClr val="F4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4200">
                <a:tc>
                  <a:txBody>
                    <a:bodyPr/>
                    <a:lstStyle/>
                    <a:p>
                      <a:pPr algn="r"/>
                      <a:r>
                        <a:rPr sz="1100">
                          <a:solidFill>
                            <a:srgbClr val="232323"/>
                          </a:solidFill>
                          <a:latin typeface="Arial"/>
                        </a:rPr>
                        <a:t>נובמבר</a:t>
                      </a:r>
                    </a:p>
                  </a:txBody>
                  <a:tcPr marL="50800" marR="508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100">
                          <a:solidFill>
                            <a:srgbClr val="232323"/>
                          </a:solidFill>
                          <a:latin typeface="Arial"/>
                        </a:rPr>
                        <a:t>משוואות טריגונומטריות – המשך; טריגונומטריה במישור – השלמות מכיתה י׳</a:t>
                      </a:r>
                    </a:p>
                  </a:txBody>
                  <a:tcPr marL="50800" marR="508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100">
                          <a:solidFill>
                            <a:srgbClr val="232323"/>
                          </a:solidFill>
                          <a:latin typeface="Arial"/>
                        </a:rPr>
                        <a:t>חקירת פונקציות – המשך והשלמה; תחילת אינטגרלים</a:t>
                      </a:r>
                    </a:p>
                  </a:txBody>
                  <a:tcPr marL="50800" marR="5080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4200">
                <a:tc>
                  <a:txBody>
                    <a:bodyPr/>
                    <a:lstStyle/>
                    <a:p>
                      <a:pPr algn="r"/>
                      <a:r>
                        <a:rPr sz="1100">
                          <a:solidFill>
                            <a:srgbClr val="232323"/>
                          </a:solidFill>
                          <a:latin typeface="Arial"/>
                        </a:rPr>
                        <a:t>דצמבר (חנוכה 6–12.12)</a:t>
                      </a:r>
                    </a:p>
                  </a:txBody>
                  <a:tcPr marL="50800" marR="50800">
                    <a:solidFill>
                      <a:srgbClr val="FFEFD5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100" dirty="0" err="1">
                          <a:solidFill>
                            <a:srgbClr val="232323"/>
                          </a:solidFill>
                          <a:latin typeface="Arial"/>
                        </a:rPr>
                        <a:t>טריגונומטריה</a:t>
                      </a:r>
                      <a:r>
                        <a:rPr sz="1100" dirty="0">
                          <a:solidFill>
                            <a:srgbClr val="232323"/>
                          </a:solidFill>
                          <a:latin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232323"/>
                          </a:solidFill>
                          <a:latin typeface="Arial"/>
                        </a:rPr>
                        <a:t>במישור</a:t>
                      </a:r>
                      <a:r>
                        <a:rPr sz="1100" dirty="0">
                          <a:solidFill>
                            <a:srgbClr val="232323"/>
                          </a:solidFill>
                          <a:latin typeface="Arial"/>
                        </a:rPr>
                        <a:t> </a:t>
                      </a:r>
                      <a:r>
                        <a:rPr lang="he-IL" sz="1100" dirty="0">
                          <a:solidFill>
                            <a:srgbClr val="232323"/>
                          </a:solidFill>
                          <a:latin typeface="Arial"/>
                        </a:rPr>
                        <a:t>–כולל זהויות</a:t>
                      </a:r>
                      <a:r>
                        <a:rPr sz="1100" dirty="0">
                          <a:solidFill>
                            <a:srgbClr val="232323"/>
                          </a:solidFill>
                          <a:latin typeface="Arial"/>
                        </a:rPr>
                        <a:t>– </a:t>
                      </a:r>
                      <a:r>
                        <a:rPr sz="1100" dirty="0" err="1">
                          <a:solidFill>
                            <a:srgbClr val="232323"/>
                          </a:solidFill>
                          <a:latin typeface="Arial"/>
                        </a:rPr>
                        <a:t>לפי</a:t>
                      </a:r>
                      <a:r>
                        <a:rPr sz="1100" dirty="0">
                          <a:solidFill>
                            <a:srgbClr val="232323"/>
                          </a:solidFill>
                          <a:latin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232323"/>
                          </a:solidFill>
                          <a:latin typeface="Arial"/>
                        </a:rPr>
                        <a:t>צורך</a:t>
                      </a:r>
                      <a:r>
                        <a:rPr sz="1100" dirty="0">
                          <a:solidFill>
                            <a:srgbClr val="232323"/>
                          </a:solidFill>
                          <a:latin typeface="Arial"/>
                        </a:rPr>
                        <a:t>; </a:t>
                      </a:r>
                      <a:r>
                        <a:rPr sz="1100" dirty="0" err="1">
                          <a:solidFill>
                            <a:srgbClr val="232323"/>
                          </a:solidFill>
                          <a:latin typeface="Arial"/>
                        </a:rPr>
                        <a:t>לאחר</a:t>
                      </a:r>
                      <a:r>
                        <a:rPr sz="1100" dirty="0">
                          <a:solidFill>
                            <a:srgbClr val="232323"/>
                          </a:solidFill>
                          <a:latin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232323"/>
                          </a:solidFill>
                          <a:latin typeface="Arial"/>
                        </a:rPr>
                        <a:t>חנוכה</a:t>
                      </a:r>
                      <a:r>
                        <a:rPr sz="1100" dirty="0">
                          <a:solidFill>
                            <a:srgbClr val="232323"/>
                          </a:solidFill>
                          <a:latin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232323"/>
                          </a:solidFill>
                          <a:latin typeface="Arial"/>
                        </a:rPr>
                        <a:t>מעבר</a:t>
                      </a:r>
                      <a:r>
                        <a:rPr sz="1100" dirty="0">
                          <a:solidFill>
                            <a:srgbClr val="232323"/>
                          </a:solidFill>
                          <a:latin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232323"/>
                          </a:solidFill>
                          <a:latin typeface="Arial"/>
                        </a:rPr>
                        <a:t>לסדרה</a:t>
                      </a:r>
                      <a:r>
                        <a:rPr sz="1100" dirty="0">
                          <a:solidFill>
                            <a:srgbClr val="232323"/>
                          </a:solidFill>
                          <a:latin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232323"/>
                          </a:solidFill>
                          <a:latin typeface="Arial"/>
                        </a:rPr>
                        <a:t>הנדסית</a:t>
                      </a:r>
                      <a:endParaRPr sz="1100" dirty="0">
                        <a:solidFill>
                          <a:srgbClr val="232323"/>
                        </a:solidFill>
                        <a:latin typeface="Arial"/>
                      </a:endParaRPr>
                    </a:p>
                  </a:txBody>
                  <a:tcPr marL="50800" marR="50800">
                    <a:solidFill>
                      <a:srgbClr val="FFEFD5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100" dirty="0" err="1">
                          <a:solidFill>
                            <a:srgbClr val="232323"/>
                          </a:solidFill>
                          <a:latin typeface="Arial"/>
                        </a:rPr>
                        <a:t>אינטגרלים</a:t>
                      </a:r>
                      <a:r>
                        <a:rPr lang="he-IL" sz="1100" dirty="0">
                          <a:solidFill>
                            <a:srgbClr val="232323"/>
                          </a:solidFill>
                          <a:latin typeface="Arial"/>
                        </a:rPr>
                        <a:t>- שטחים. פונקציות טריגונומטריות- קדם אנליזה וגרפים.</a:t>
                      </a:r>
                      <a:endParaRPr sz="1100" dirty="0">
                        <a:solidFill>
                          <a:srgbClr val="232323"/>
                        </a:solidFill>
                        <a:latin typeface="Arial"/>
                      </a:endParaRPr>
                    </a:p>
                  </a:txBody>
                  <a:tcPr marL="50800" marR="50800">
                    <a:solidFill>
                      <a:srgbClr val="FFEF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4200">
                <a:tc>
                  <a:txBody>
                    <a:bodyPr/>
                    <a:lstStyle/>
                    <a:p>
                      <a:pPr algn="r"/>
                      <a:r>
                        <a:rPr sz="1100">
                          <a:solidFill>
                            <a:srgbClr val="232323"/>
                          </a:solidFill>
                          <a:latin typeface="Arial"/>
                        </a:rPr>
                        <a:t>ינואר</a:t>
                      </a:r>
                    </a:p>
                  </a:txBody>
                  <a:tcPr marL="50800" marR="508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100">
                          <a:solidFill>
                            <a:srgbClr val="232323"/>
                          </a:solidFill>
                          <a:latin typeface="Arial"/>
                        </a:rPr>
                        <a:t>סדרות – המשך והשלמה; אינדוקציה</a:t>
                      </a:r>
                    </a:p>
                  </a:txBody>
                  <a:tcPr marL="50800" marR="508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100" dirty="0" err="1">
                          <a:solidFill>
                            <a:srgbClr val="232323"/>
                          </a:solidFill>
                          <a:latin typeface="Arial"/>
                        </a:rPr>
                        <a:t>אינטגרלים</a:t>
                      </a:r>
                      <a:r>
                        <a:rPr sz="1100" dirty="0">
                          <a:solidFill>
                            <a:srgbClr val="232323"/>
                          </a:solidFill>
                          <a:latin typeface="Arial"/>
                        </a:rPr>
                        <a:t> – </a:t>
                      </a:r>
                      <a:r>
                        <a:rPr sz="1100" dirty="0" err="1">
                          <a:solidFill>
                            <a:srgbClr val="232323"/>
                          </a:solidFill>
                          <a:latin typeface="Arial"/>
                        </a:rPr>
                        <a:t>השלמה</a:t>
                      </a:r>
                      <a:r>
                        <a:rPr sz="1100" dirty="0">
                          <a:solidFill>
                            <a:srgbClr val="232323"/>
                          </a:solidFill>
                          <a:latin typeface="Arial"/>
                        </a:rPr>
                        <a:t>; </a:t>
                      </a:r>
                      <a:r>
                        <a:rPr sz="1100" dirty="0" err="1">
                          <a:solidFill>
                            <a:srgbClr val="232323"/>
                          </a:solidFill>
                          <a:latin typeface="Arial"/>
                        </a:rPr>
                        <a:t>פונקציות</a:t>
                      </a:r>
                      <a:r>
                        <a:rPr sz="1100" dirty="0">
                          <a:solidFill>
                            <a:srgbClr val="232323"/>
                          </a:solidFill>
                          <a:latin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232323"/>
                          </a:solidFill>
                          <a:latin typeface="Arial"/>
                        </a:rPr>
                        <a:t>טריגונומטריות</a:t>
                      </a:r>
                      <a:r>
                        <a:rPr lang="he-IL" sz="1100" dirty="0">
                          <a:solidFill>
                            <a:srgbClr val="232323"/>
                          </a:solidFill>
                          <a:latin typeface="Arial"/>
                        </a:rPr>
                        <a:t> – נגזרות ומשיקים</a:t>
                      </a:r>
                      <a:endParaRPr sz="1100" dirty="0">
                        <a:solidFill>
                          <a:srgbClr val="232323"/>
                        </a:solidFill>
                        <a:latin typeface="Arial"/>
                      </a:endParaRPr>
                    </a:p>
                  </a:txBody>
                  <a:tcPr marL="50800" marR="5080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84200">
                <a:tc>
                  <a:txBody>
                    <a:bodyPr/>
                    <a:lstStyle/>
                    <a:p>
                      <a:pPr algn="r"/>
                      <a:r>
                        <a:rPr sz="1100">
                          <a:solidFill>
                            <a:srgbClr val="232323"/>
                          </a:solidFill>
                          <a:latin typeface="Arial"/>
                        </a:rPr>
                        <a:t>פברואר</a:t>
                      </a:r>
                    </a:p>
                  </a:txBody>
                  <a:tcPr marL="50800" marR="50800"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e-IL" sz="1100" dirty="0">
                          <a:solidFill>
                            <a:srgbClr val="232323"/>
                          </a:solidFill>
                          <a:latin typeface="Arial"/>
                        </a:rPr>
                        <a:t> </a:t>
                      </a:r>
                      <a:r>
                        <a:rPr lang="he-IL" sz="1100" dirty="0" err="1">
                          <a:solidFill>
                            <a:srgbClr val="232323"/>
                          </a:solidFill>
                          <a:latin typeface="Arial"/>
                        </a:rPr>
                        <a:t>תירגול</a:t>
                      </a:r>
                      <a:r>
                        <a:rPr lang="he-IL" sz="1100" dirty="0">
                          <a:solidFill>
                            <a:srgbClr val="232323"/>
                          </a:solidFill>
                          <a:latin typeface="Arial"/>
                        </a:rPr>
                        <a:t> משולב אינדוקציה סדרות, חזרה מקיפה בגיאומטריה –שאלות בגרות .</a:t>
                      </a:r>
                      <a:endParaRPr sz="1100" dirty="0">
                        <a:solidFill>
                          <a:srgbClr val="232323"/>
                        </a:solidFill>
                        <a:latin typeface="Arial"/>
                      </a:endParaRPr>
                    </a:p>
                  </a:txBody>
                  <a:tcPr marL="50800" marR="50800"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e-IL" sz="1100" dirty="0">
                          <a:solidFill>
                            <a:srgbClr val="232323"/>
                          </a:solidFill>
                          <a:latin typeface="Arial"/>
                        </a:rPr>
                        <a:t>בעיות קיצון , סיום חקירה מלאה של פונקציות טריגונומטריות.</a:t>
                      </a:r>
                      <a:endParaRPr sz="1100" dirty="0">
                        <a:solidFill>
                          <a:srgbClr val="232323"/>
                        </a:solidFill>
                        <a:latin typeface="Arial"/>
                      </a:endParaRPr>
                    </a:p>
                  </a:txBody>
                  <a:tcPr marL="50800" marR="50800">
                    <a:solidFill>
                      <a:srgbClr val="F4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84200">
                <a:tc>
                  <a:txBody>
                    <a:bodyPr/>
                    <a:lstStyle/>
                    <a:p>
                      <a:pPr algn="r"/>
                      <a:r>
                        <a:rPr sz="1100">
                          <a:solidFill>
                            <a:srgbClr val="232323"/>
                          </a:solidFill>
                          <a:latin typeface="Arial"/>
                        </a:rPr>
                        <a:t>1–15 במרץ</a:t>
                      </a:r>
                    </a:p>
                  </a:txBody>
                  <a:tcPr marL="50800" marR="508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100">
                          <a:solidFill>
                            <a:srgbClr val="232323"/>
                          </a:solidFill>
                          <a:latin typeface="Arial"/>
                        </a:rPr>
                        <a:t>השלמות וסגירת חומר חדש</a:t>
                      </a:r>
                    </a:p>
                  </a:txBody>
                  <a:tcPr marL="50800" marR="508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e-IL" sz="1100" dirty="0">
                          <a:solidFill>
                            <a:srgbClr val="232323"/>
                          </a:solidFill>
                          <a:latin typeface="Arial"/>
                        </a:rPr>
                        <a:t>דגש על שאלות קצרות מכל הסוגים</a:t>
                      </a:r>
                      <a:endParaRPr sz="1100" dirty="0">
                        <a:solidFill>
                          <a:srgbClr val="232323"/>
                        </a:solidFill>
                        <a:latin typeface="Arial"/>
                      </a:endParaRPr>
                    </a:p>
                  </a:txBody>
                  <a:tcPr marL="50800" marR="5080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01168"/>
            <a:ext cx="1124712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rtl="1"/>
            <a:r>
              <a:rPr lang="he-IL" altLang="he-IL" sz="2600" b="1">
                <a:solidFill>
                  <a:srgbClr val="1E1E1E"/>
                </a:solidFill>
                <a:latin typeface="Arial"/>
              </a:rPr>
              <a:t>פתיחת השנה – ספטמבר ואוקטובר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0977864"/>
              </p:ext>
            </p:extLst>
          </p:nvPr>
        </p:nvGraphicFramePr>
        <p:xfrm>
          <a:off x="320040" y="1207008"/>
          <a:ext cx="11567160" cy="5257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60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26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84200">
                <a:tc>
                  <a:txBody>
                    <a:bodyPr/>
                    <a:lstStyle/>
                    <a:p>
                      <a:pPr algn="r"/>
                      <a:r>
                        <a:rPr sz="1100" b="1">
                          <a:solidFill>
                            <a:srgbClr val="FFFFFF"/>
                          </a:solidFill>
                          <a:latin typeface="Arial"/>
                        </a:rPr>
                        <a:t>תאריכים</a:t>
                      </a:r>
                    </a:p>
                  </a:txBody>
                  <a:tcPr marL="50800" marR="50800">
                    <a:solidFill>
                      <a:srgbClr val="1C365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100" b="1">
                          <a:solidFill>
                            <a:srgbClr val="FFFFFF"/>
                          </a:solidFill>
                          <a:latin typeface="Arial"/>
                        </a:rPr>
                        <a:t>תקופה</a:t>
                      </a:r>
                    </a:p>
                  </a:txBody>
                  <a:tcPr marL="50800" marR="50800">
                    <a:solidFill>
                      <a:srgbClr val="1C365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100" b="1">
                          <a:solidFill>
                            <a:srgbClr val="FFFFFF"/>
                          </a:solidFill>
                          <a:latin typeface="Arial"/>
                        </a:rPr>
                        <a:t>ציר 1</a:t>
                      </a:r>
                    </a:p>
                  </a:txBody>
                  <a:tcPr marL="50800" marR="50800">
                    <a:solidFill>
                      <a:srgbClr val="1C365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100" b="1">
                          <a:solidFill>
                            <a:srgbClr val="FFFFFF"/>
                          </a:solidFill>
                          <a:latin typeface="Arial"/>
                        </a:rPr>
                        <a:t>ציר 2 – חדו״א</a:t>
                      </a:r>
                    </a:p>
                  </a:txBody>
                  <a:tcPr marL="50800" marR="50800">
                    <a:solidFill>
                      <a:srgbClr val="1C365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4200">
                <a:tc>
                  <a:txBody>
                    <a:bodyPr/>
                    <a:lstStyle/>
                    <a:p>
                      <a:pPr algn="r"/>
                      <a:r>
                        <a:rPr sz="1100">
                          <a:solidFill>
                            <a:srgbClr val="232323"/>
                          </a:solidFill>
                          <a:latin typeface="Arial"/>
                        </a:rPr>
                        <a:t>1–4.9</a:t>
                      </a:r>
                    </a:p>
                  </a:txBody>
                  <a:tcPr marL="50800" marR="50800"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100">
                          <a:solidFill>
                            <a:srgbClr val="232323"/>
                          </a:solidFill>
                          <a:latin typeface="Arial"/>
                        </a:rPr>
                        <a:t>פתיחת שנה</a:t>
                      </a:r>
                    </a:p>
                  </a:txBody>
                  <a:tcPr marL="50800" marR="50800"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100" dirty="0" err="1">
                          <a:solidFill>
                            <a:srgbClr val="232323"/>
                          </a:solidFill>
                          <a:latin typeface="Arial"/>
                        </a:rPr>
                        <a:t>הסתברות</a:t>
                      </a:r>
                      <a:r>
                        <a:rPr sz="1100" dirty="0">
                          <a:solidFill>
                            <a:srgbClr val="232323"/>
                          </a:solidFill>
                          <a:latin typeface="Arial"/>
                        </a:rPr>
                        <a:t>: </a:t>
                      </a:r>
                      <a:r>
                        <a:rPr sz="1100" dirty="0" err="1">
                          <a:solidFill>
                            <a:srgbClr val="232323"/>
                          </a:solidFill>
                          <a:latin typeface="Arial"/>
                        </a:rPr>
                        <a:t>מרחב</a:t>
                      </a:r>
                      <a:r>
                        <a:rPr sz="1100" dirty="0">
                          <a:solidFill>
                            <a:srgbClr val="232323"/>
                          </a:solidFill>
                          <a:latin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232323"/>
                          </a:solidFill>
                          <a:latin typeface="Arial"/>
                        </a:rPr>
                        <a:t>מדגם</a:t>
                      </a:r>
                      <a:r>
                        <a:rPr sz="1100" dirty="0">
                          <a:solidFill>
                            <a:srgbClr val="232323"/>
                          </a:solidFill>
                          <a:latin typeface="Arial"/>
                        </a:rPr>
                        <a:t>, </a:t>
                      </a:r>
                      <a:r>
                        <a:rPr sz="1100" dirty="0" err="1">
                          <a:solidFill>
                            <a:srgbClr val="232323"/>
                          </a:solidFill>
                          <a:latin typeface="Arial"/>
                        </a:rPr>
                        <a:t>מאורע</a:t>
                      </a:r>
                      <a:r>
                        <a:rPr sz="1100" dirty="0">
                          <a:solidFill>
                            <a:srgbClr val="232323"/>
                          </a:solidFill>
                          <a:latin typeface="Arial"/>
                        </a:rPr>
                        <a:t>, </a:t>
                      </a:r>
                      <a:r>
                        <a:rPr lang="he-IL" sz="1100" dirty="0">
                          <a:solidFill>
                            <a:srgbClr val="232323"/>
                          </a:solidFill>
                          <a:latin typeface="Arial"/>
                        </a:rPr>
                        <a:t> מבוא , </a:t>
                      </a:r>
                      <a:r>
                        <a:rPr sz="1100" dirty="0" err="1">
                          <a:solidFill>
                            <a:srgbClr val="232323"/>
                          </a:solidFill>
                          <a:latin typeface="Arial"/>
                        </a:rPr>
                        <a:t>פעולות</a:t>
                      </a:r>
                      <a:r>
                        <a:rPr sz="1100" dirty="0">
                          <a:solidFill>
                            <a:srgbClr val="232323"/>
                          </a:solidFill>
                          <a:latin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232323"/>
                          </a:solidFill>
                          <a:latin typeface="Arial"/>
                        </a:rPr>
                        <a:t>על</a:t>
                      </a:r>
                      <a:r>
                        <a:rPr sz="1100" dirty="0">
                          <a:solidFill>
                            <a:srgbClr val="232323"/>
                          </a:solidFill>
                          <a:latin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232323"/>
                          </a:solidFill>
                          <a:latin typeface="Arial"/>
                        </a:rPr>
                        <a:t>מאורעות</a:t>
                      </a:r>
                      <a:endParaRPr sz="1100" dirty="0">
                        <a:solidFill>
                          <a:srgbClr val="232323"/>
                        </a:solidFill>
                        <a:latin typeface="Arial"/>
                      </a:endParaRPr>
                    </a:p>
                  </a:txBody>
                  <a:tcPr marL="50800" marR="50800"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100">
                          <a:solidFill>
                            <a:srgbClr val="232323"/>
                          </a:solidFill>
                          <a:latin typeface="Arial"/>
                        </a:rPr>
                        <a:t>קצב שינוי; חזרה על נגזרת ומשמעות הנגזרת השנייה</a:t>
                      </a:r>
                    </a:p>
                  </a:txBody>
                  <a:tcPr marL="50800" marR="50800">
                    <a:solidFill>
                      <a:srgbClr val="F4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4200">
                <a:tc>
                  <a:txBody>
                    <a:bodyPr/>
                    <a:lstStyle/>
                    <a:p>
                      <a:pPr algn="r"/>
                      <a:r>
                        <a:rPr sz="1100">
                          <a:solidFill>
                            <a:srgbClr val="232323"/>
                          </a:solidFill>
                          <a:latin typeface="Arial"/>
                        </a:rPr>
                        <a:t>6–10.9</a:t>
                      </a:r>
                    </a:p>
                  </a:txBody>
                  <a:tcPr marL="50800" marR="508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100">
                          <a:solidFill>
                            <a:srgbClr val="232323"/>
                          </a:solidFill>
                          <a:latin typeface="Arial"/>
                        </a:rPr>
                        <a:t>לפני ראש השנה</a:t>
                      </a:r>
                    </a:p>
                  </a:txBody>
                  <a:tcPr marL="50800" marR="508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100">
                          <a:solidFill>
                            <a:srgbClr val="232323"/>
                          </a:solidFill>
                          <a:latin typeface="Arial"/>
                        </a:rPr>
                        <a:t>חוקי הסתברות; ייצוג וחישוב הסתברויות</a:t>
                      </a:r>
                    </a:p>
                  </a:txBody>
                  <a:tcPr marL="50800" marR="508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100">
                          <a:solidFill>
                            <a:srgbClr val="232323"/>
                          </a:solidFill>
                          <a:latin typeface="Arial"/>
                        </a:rPr>
                        <a:t>נגזרת שנייה; קעירות; נקודות פיתול</a:t>
                      </a:r>
                    </a:p>
                  </a:txBody>
                  <a:tcPr marL="50800" marR="5080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4200">
                <a:tc>
                  <a:txBody>
                    <a:bodyPr/>
                    <a:lstStyle/>
                    <a:p>
                      <a:pPr algn="r"/>
                      <a:r>
                        <a:rPr sz="1100">
                          <a:solidFill>
                            <a:srgbClr val="232323"/>
                          </a:solidFill>
                          <a:latin typeface="Arial"/>
                        </a:rPr>
                        <a:t>14–18.9</a:t>
                      </a:r>
                    </a:p>
                  </a:txBody>
                  <a:tcPr marL="50800" marR="50800"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100">
                          <a:solidFill>
                            <a:srgbClr val="232323"/>
                          </a:solidFill>
                          <a:latin typeface="Arial"/>
                        </a:rPr>
                        <a:t>בין ראש השנה ליוה״כ</a:t>
                      </a:r>
                    </a:p>
                  </a:txBody>
                  <a:tcPr marL="50800" marR="50800"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100">
                          <a:solidFill>
                            <a:srgbClr val="232323"/>
                          </a:solidFill>
                          <a:latin typeface="Arial"/>
                        </a:rPr>
                        <a:t>הסתברות מותנית; טבלה דו־ממדית</a:t>
                      </a:r>
                    </a:p>
                  </a:txBody>
                  <a:tcPr marL="50800" marR="50800"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100" dirty="0" err="1">
                          <a:solidFill>
                            <a:srgbClr val="232323"/>
                          </a:solidFill>
                          <a:latin typeface="Arial"/>
                        </a:rPr>
                        <a:t>קשר</a:t>
                      </a:r>
                      <a:r>
                        <a:rPr sz="1100" dirty="0">
                          <a:solidFill>
                            <a:srgbClr val="232323"/>
                          </a:solidFill>
                          <a:latin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232323"/>
                          </a:solidFill>
                          <a:latin typeface="Arial"/>
                        </a:rPr>
                        <a:t>בין</a:t>
                      </a:r>
                      <a:r>
                        <a:rPr sz="1100" dirty="0">
                          <a:solidFill>
                            <a:srgbClr val="232323"/>
                          </a:solidFill>
                          <a:latin typeface="Arial"/>
                        </a:rPr>
                        <a:t> </a:t>
                      </a:r>
                      <a:r>
                        <a:rPr lang="he-IL" sz="1100" dirty="0">
                          <a:solidFill>
                            <a:srgbClr val="232323"/>
                          </a:solidFill>
                          <a:latin typeface="Arial"/>
                        </a:rPr>
                        <a:t>גרפים של הפונקציה לגרפים של </a:t>
                      </a:r>
                      <a:r>
                        <a:rPr lang="he-IL" sz="1100" dirty="0" err="1">
                          <a:solidFill>
                            <a:srgbClr val="232323"/>
                          </a:solidFill>
                          <a:latin typeface="Arial"/>
                        </a:rPr>
                        <a:t>נגזרותיה</a:t>
                      </a:r>
                      <a:r>
                        <a:rPr lang="he-IL" sz="1100" dirty="0">
                          <a:solidFill>
                            <a:srgbClr val="232323"/>
                          </a:solidFill>
                          <a:latin typeface="Arial"/>
                        </a:rPr>
                        <a:t>.</a:t>
                      </a:r>
                      <a:r>
                        <a:rPr sz="1100" dirty="0">
                          <a:solidFill>
                            <a:srgbClr val="232323"/>
                          </a:solidFill>
                          <a:latin typeface="Arial"/>
                        </a:rPr>
                        <a:t>, </a:t>
                      </a:r>
                      <a:r>
                        <a:rPr sz="1100" dirty="0" err="1">
                          <a:solidFill>
                            <a:srgbClr val="232323"/>
                          </a:solidFill>
                          <a:latin typeface="Arial"/>
                        </a:rPr>
                        <a:t>נגזרת</a:t>
                      </a:r>
                      <a:r>
                        <a:rPr sz="1100" dirty="0">
                          <a:solidFill>
                            <a:srgbClr val="232323"/>
                          </a:solidFill>
                          <a:latin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232323"/>
                          </a:solidFill>
                          <a:latin typeface="Arial"/>
                        </a:rPr>
                        <a:t>ונגזרת</a:t>
                      </a:r>
                      <a:r>
                        <a:rPr sz="1100" dirty="0">
                          <a:solidFill>
                            <a:srgbClr val="232323"/>
                          </a:solidFill>
                          <a:latin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232323"/>
                          </a:solidFill>
                          <a:latin typeface="Arial"/>
                        </a:rPr>
                        <a:t>שנייה</a:t>
                      </a:r>
                      <a:endParaRPr sz="1100" dirty="0">
                        <a:solidFill>
                          <a:srgbClr val="232323"/>
                        </a:solidFill>
                        <a:latin typeface="Arial"/>
                      </a:endParaRPr>
                    </a:p>
                  </a:txBody>
                  <a:tcPr marL="50800" marR="50800">
                    <a:solidFill>
                      <a:srgbClr val="F4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4200">
                <a:tc>
                  <a:txBody>
                    <a:bodyPr/>
                    <a:lstStyle/>
                    <a:p>
                      <a:pPr algn="r"/>
                      <a:r>
                        <a:rPr sz="1100">
                          <a:solidFill>
                            <a:srgbClr val="232323"/>
                          </a:solidFill>
                          <a:latin typeface="Arial"/>
                        </a:rPr>
                        <a:t>20.9–4.10</a:t>
                      </a:r>
                    </a:p>
                  </a:txBody>
                  <a:tcPr marL="50800" marR="50800">
                    <a:solidFill>
                      <a:srgbClr val="FFEFD5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100">
                          <a:solidFill>
                            <a:srgbClr val="232323"/>
                          </a:solidFill>
                          <a:latin typeface="Arial"/>
                        </a:rPr>
                        <a:t>חופשת תשרי</a:t>
                      </a:r>
                    </a:p>
                  </a:txBody>
                  <a:tcPr marL="50800" marR="50800">
                    <a:solidFill>
                      <a:srgbClr val="FFEFD5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100">
                          <a:solidFill>
                            <a:srgbClr val="232323"/>
                          </a:solidFill>
                          <a:latin typeface="Arial"/>
                        </a:rPr>
                        <a:t>יום הכיפורים + ימי חופשה בין יום הכיפורים לסוכות + סוכות</a:t>
                      </a:r>
                    </a:p>
                  </a:txBody>
                  <a:tcPr marL="50800" marR="50800">
                    <a:solidFill>
                      <a:srgbClr val="FFEFD5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100">
                          <a:solidFill>
                            <a:srgbClr val="232323"/>
                          </a:solidFill>
                          <a:latin typeface="Arial"/>
                        </a:rPr>
                        <a:t>אין לימודים; בחטיבה העליונה חוזרים ביום ב׳ 5.10</a:t>
                      </a:r>
                    </a:p>
                  </a:txBody>
                  <a:tcPr marL="50800" marR="50800">
                    <a:solidFill>
                      <a:srgbClr val="FFEF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4200">
                <a:tc>
                  <a:txBody>
                    <a:bodyPr/>
                    <a:lstStyle/>
                    <a:p>
                      <a:pPr algn="r"/>
                      <a:r>
                        <a:rPr sz="1100">
                          <a:solidFill>
                            <a:srgbClr val="232323"/>
                          </a:solidFill>
                          <a:latin typeface="Arial"/>
                        </a:rPr>
                        <a:t>5–9.10</a:t>
                      </a:r>
                    </a:p>
                  </a:txBody>
                  <a:tcPr marL="50800" marR="50800"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100">
                          <a:solidFill>
                            <a:srgbClr val="232323"/>
                          </a:solidFill>
                          <a:latin typeface="Arial"/>
                        </a:rPr>
                        <a:t>חזרה מהחגים</a:t>
                      </a:r>
                    </a:p>
                  </a:txBody>
                  <a:tcPr marL="50800" marR="50800"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100">
                          <a:solidFill>
                            <a:srgbClr val="232323"/>
                          </a:solidFill>
                          <a:latin typeface="Arial"/>
                        </a:rPr>
                        <a:t>עץ הסתברויות; מאורעות רב־שלביים; תלות ואי־תלות</a:t>
                      </a:r>
                    </a:p>
                  </a:txBody>
                  <a:tcPr marL="50800" marR="50800"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e-IL" sz="1100" dirty="0">
                          <a:solidFill>
                            <a:srgbClr val="232323"/>
                          </a:solidFill>
                          <a:latin typeface="Arial"/>
                        </a:rPr>
                        <a:t>פונקציה רציונלית ופונקציות שורש- השלמה מכיתה יוד.</a:t>
                      </a:r>
                      <a:endParaRPr sz="1100" dirty="0">
                        <a:solidFill>
                          <a:srgbClr val="232323"/>
                        </a:solidFill>
                        <a:latin typeface="Arial"/>
                      </a:endParaRPr>
                    </a:p>
                  </a:txBody>
                  <a:tcPr marL="50800" marR="50800">
                    <a:solidFill>
                      <a:srgbClr val="F4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4200">
                <a:tc>
                  <a:txBody>
                    <a:bodyPr/>
                    <a:lstStyle/>
                    <a:p>
                      <a:pPr algn="r"/>
                      <a:r>
                        <a:rPr sz="1100">
                          <a:solidFill>
                            <a:srgbClr val="232323"/>
                          </a:solidFill>
                          <a:latin typeface="Arial"/>
                        </a:rPr>
                        <a:t>11–16.10</a:t>
                      </a:r>
                    </a:p>
                  </a:txBody>
                  <a:tcPr marL="50800" marR="508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100">
                          <a:solidFill>
                            <a:srgbClr val="232323"/>
                          </a:solidFill>
                          <a:latin typeface="Arial"/>
                        </a:rPr>
                        <a:t>המשך</a:t>
                      </a:r>
                    </a:p>
                  </a:txBody>
                  <a:tcPr marL="50800" marR="508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100">
                          <a:solidFill>
                            <a:srgbClr val="232323"/>
                          </a:solidFill>
                          <a:latin typeface="Arial"/>
                        </a:rPr>
                        <a:t>ברנולי; שאלות משולבות</a:t>
                      </a:r>
                    </a:p>
                  </a:txBody>
                  <a:tcPr marL="50800" marR="508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e-IL" sz="1100" dirty="0">
                          <a:solidFill>
                            <a:srgbClr val="232323"/>
                          </a:solidFill>
                          <a:latin typeface="Arial"/>
                        </a:rPr>
                        <a:t>משיקים כולל פרמטרים</a:t>
                      </a:r>
                      <a:endParaRPr sz="1100" dirty="0">
                        <a:solidFill>
                          <a:srgbClr val="232323"/>
                        </a:solidFill>
                        <a:latin typeface="Arial"/>
                      </a:endParaRPr>
                    </a:p>
                  </a:txBody>
                  <a:tcPr marL="50800" marR="5080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84200">
                <a:tc>
                  <a:txBody>
                    <a:bodyPr/>
                    <a:lstStyle/>
                    <a:p>
                      <a:pPr algn="r"/>
                      <a:r>
                        <a:rPr sz="1100">
                          <a:solidFill>
                            <a:srgbClr val="232323"/>
                          </a:solidFill>
                          <a:latin typeface="Arial"/>
                        </a:rPr>
                        <a:t>18–23.10</a:t>
                      </a:r>
                    </a:p>
                  </a:txBody>
                  <a:tcPr marL="50800" marR="50800"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100">
                          <a:solidFill>
                            <a:srgbClr val="232323"/>
                          </a:solidFill>
                          <a:latin typeface="Arial"/>
                        </a:rPr>
                        <a:t>מעבר</a:t>
                      </a:r>
                    </a:p>
                  </a:txBody>
                  <a:tcPr marL="50800" marR="50800"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100">
                          <a:solidFill>
                            <a:srgbClr val="232323"/>
                          </a:solidFill>
                          <a:latin typeface="Arial"/>
                        </a:rPr>
                        <a:t>השלמת הסתברות; תרגול ברמת בגרות</a:t>
                      </a:r>
                    </a:p>
                  </a:txBody>
                  <a:tcPr marL="50800" marR="50800"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e-IL" sz="1100" dirty="0">
                          <a:solidFill>
                            <a:srgbClr val="232323"/>
                          </a:solidFill>
                          <a:latin typeface="Arial"/>
                        </a:rPr>
                        <a:t>נקודות אי רציפות סליקה </a:t>
                      </a:r>
                      <a:r>
                        <a:rPr lang="he-IL" sz="1100" dirty="0" err="1">
                          <a:solidFill>
                            <a:srgbClr val="232323"/>
                          </a:solidFill>
                          <a:latin typeface="Arial"/>
                        </a:rPr>
                        <a:t>ואסימפטוטות</a:t>
                      </a:r>
                      <a:r>
                        <a:rPr lang="he-IL" sz="1100" dirty="0">
                          <a:solidFill>
                            <a:srgbClr val="232323"/>
                          </a:solidFill>
                          <a:latin typeface="Arial"/>
                        </a:rPr>
                        <a:t> במידה ולא נעשו ביוד.</a:t>
                      </a:r>
                      <a:endParaRPr sz="1100" dirty="0">
                        <a:solidFill>
                          <a:srgbClr val="232323"/>
                        </a:solidFill>
                        <a:latin typeface="Arial"/>
                      </a:endParaRPr>
                    </a:p>
                  </a:txBody>
                  <a:tcPr marL="50800" marR="50800">
                    <a:solidFill>
                      <a:srgbClr val="F4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84200">
                <a:tc>
                  <a:txBody>
                    <a:bodyPr/>
                    <a:lstStyle/>
                    <a:p>
                      <a:pPr algn="r"/>
                      <a:r>
                        <a:rPr sz="1100">
                          <a:solidFill>
                            <a:srgbClr val="232323"/>
                          </a:solidFill>
                          <a:latin typeface="Arial"/>
                        </a:rPr>
                        <a:t>25–30.10</a:t>
                      </a:r>
                    </a:p>
                  </a:txBody>
                  <a:tcPr marL="50800" marR="508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100">
                          <a:solidFill>
                            <a:srgbClr val="232323"/>
                          </a:solidFill>
                          <a:latin typeface="Arial"/>
                        </a:rPr>
                        <a:t>נושא חדש</a:t>
                      </a:r>
                    </a:p>
                  </a:txBody>
                  <a:tcPr marL="50800" marR="508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e-IL" sz="1100" dirty="0">
                          <a:solidFill>
                            <a:srgbClr val="232323"/>
                          </a:solidFill>
                          <a:latin typeface="Arial"/>
                        </a:rPr>
                        <a:t>חזרה או לימוד מחדש:  מעגל היחידה.</a:t>
                      </a:r>
                      <a:endParaRPr sz="1100" dirty="0">
                        <a:solidFill>
                          <a:srgbClr val="232323"/>
                        </a:solidFill>
                        <a:latin typeface="Arial"/>
                      </a:endParaRPr>
                    </a:p>
                  </a:txBody>
                  <a:tcPr marL="50800" marR="508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e-IL" sz="1100" dirty="0">
                          <a:solidFill>
                            <a:srgbClr val="232323"/>
                          </a:solidFill>
                          <a:latin typeface="Arial"/>
                        </a:rPr>
                        <a:t> חקירת פונקציות רציונלית / שורש. </a:t>
                      </a:r>
                      <a:endParaRPr sz="1100" dirty="0">
                        <a:solidFill>
                          <a:srgbClr val="232323"/>
                        </a:solidFill>
                        <a:latin typeface="Arial"/>
                      </a:endParaRPr>
                    </a:p>
                  </a:txBody>
                  <a:tcPr marL="50800" marR="5080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01168"/>
            <a:ext cx="1124712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rtl="1"/>
            <a:r>
              <a:rPr lang="he-IL" altLang="he-IL" sz="2500" b="1">
                <a:solidFill>
                  <a:srgbClr val="1E1E1E"/>
                </a:solidFill>
                <a:latin typeface="Arial"/>
              </a:rPr>
              <a:t>נובמבר–אמצע מרץ – פרישה שבועית מעודכנת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2468069"/>
              </p:ext>
            </p:extLst>
          </p:nvPr>
        </p:nvGraphicFramePr>
        <p:xfrm>
          <a:off x="320040" y="1207008"/>
          <a:ext cx="11567160" cy="52577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087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3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805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50371">
                <a:tc>
                  <a:txBody>
                    <a:bodyPr/>
                    <a:lstStyle/>
                    <a:p>
                      <a:pPr algn="r"/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תאריכים</a:t>
                      </a:r>
                    </a:p>
                  </a:txBody>
                  <a:tcPr marL="50800" marR="50800">
                    <a:solidFill>
                      <a:srgbClr val="1C365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מוקד</a:t>
                      </a:r>
                    </a:p>
                  </a:txBody>
                  <a:tcPr marL="50800" marR="50800">
                    <a:solidFill>
                      <a:srgbClr val="1C365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ציר 1</a:t>
                      </a:r>
                    </a:p>
                  </a:txBody>
                  <a:tcPr marL="50800" marR="50800">
                    <a:solidFill>
                      <a:srgbClr val="1C365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ציר 2 – חדו״א</a:t>
                      </a:r>
                    </a:p>
                  </a:txBody>
                  <a:tcPr marL="50800" marR="50800">
                    <a:solidFill>
                      <a:srgbClr val="1C365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0371">
                <a:tc>
                  <a:txBody>
                    <a:bodyPr/>
                    <a:lstStyle/>
                    <a:p>
                      <a:pPr algn="r"/>
                      <a:r>
                        <a:rPr sz="1000">
                          <a:solidFill>
                            <a:srgbClr val="232323"/>
                          </a:solidFill>
                          <a:latin typeface="Arial"/>
                        </a:rPr>
                        <a:t>1–6.11</a:t>
                      </a:r>
                    </a:p>
                  </a:txBody>
                  <a:tcPr marL="50800" marR="50800"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>
                          <a:solidFill>
                            <a:srgbClr val="232323"/>
                          </a:solidFill>
                          <a:latin typeface="Arial"/>
                        </a:rPr>
                        <a:t>משוואות טריגו</a:t>
                      </a:r>
                    </a:p>
                  </a:txBody>
                  <a:tcPr marL="50800" marR="50800"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e-IL" sz="1000" dirty="0">
                          <a:solidFill>
                            <a:srgbClr val="232323"/>
                          </a:solidFill>
                          <a:latin typeface="Arial"/>
                        </a:rPr>
                        <a:t> חזרה או לימוד מחדש : </a:t>
                      </a:r>
                      <a:r>
                        <a:rPr sz="1000" dirty="0" err="1">
                          <a:solidFill>
                            <a:srgbClr val="232323"/>
                          </a:solidFill>
                          <a:latin typeface="Arial"/>
                        </a:rPr>
                        <a:t>משוואות</a:t>
                      </a:r>
                      <a:r>
                        <a:rPr sz="1000" dirty="0">
                          <a:solidFill>
                            <a:srgbClr val="232323"/>
                          </a:solidFill>
                          <a:latin typeface="Arial"/>
                        </a:rPr>
                        <a:t> </a:t>
                      </a:r>
                      <a:r>
                        <a:rPr lang="he-IL" sz="1000" dirty="0">
                          <a:solidFill>
                            <a:srgbClr val="232323"/>
                          </a:solidFill>
                          <a:latin typeface="Arial"/>
                        </a:rPr>
                        <a:t>טריגו' בסיסיות.</a:t>
                      </a:r>
                      <a:endParaRPr sz="1000" dirty="0">
                        <a:solidFill>
                          <a:srgbClr val="232323"/>
                        </a:solidFill>
                        <a:latin typeface="Arial"/>
                      </a:endParaRPr>
                    </a:p>
                  </a:txBody>
                  <a:tcPr marL="50800" marR="50800"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>
                          <a:solidFill>
                            <a:srgbClr val="232323"/>
                          </a:solidFill>
                          <a:latin typeface="Arial"/>
                        </a:rPr>
                        <a:t>חקירת רציונלית/שורש – המשך</a:t>
                      </a:r>
                    </a:p>
                  </a:txBody>
                  <a:tcPr marL="50800" marR="50800">
                    <a:solidFill>
                      <a:srgbClr val="F4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0371">
                <a:tc>
                  <a:txBody>
                    <a:bodyPr/>
                    <a:lstStyle/>
                    <a:p>
                      <a:pPr algn="r"/>
                      <a:r>
                        <a:rPr sz="1000">
                          <a:solidFill>
                            <a:srgbClr val="232323"/>
                          </a:solidFill>
                          <a:latin typeface="Arial"/>
                        </a:rPr>
                        <a:t>8–13.11</a:t>
                      </a:r>
                    </a:p>
                  </a:txBody>
                  <a:tcPr marL="50800" marR="508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>
                          <a:solidFill>
                            <a:srgbClr val="232323"/>
                          </a:solidFill>
                          <a:latin typeface="Arial"/>
                        </a:rPr>
                        <a:t>משוואות טריגו</a:t>
                      </a:r>
                    </a:p>
                  </a:txBody>
                  <a:tcPr marL="50800" marR="508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dirty="0" err="1">
                          <a:solidFill>
                            <a:srgbClr val="232323"/>
                          </a:solidFill>
                          <a:latin typeface="Arial"/>
                        </a:rPr>
                        <a:t>משוואות</a:t>
                      </a:r>
                      <a:r>
                        <a:rPr sz="1000" dirty="0">
                          <a:solidFill>
                            <a:srgbClr val="232323"/>
                          </a:solidFill>
                          <a:latin typeface="Arial"/>
                        </a:rPr>
                        <a:t> </a:t>
                      </a:r>
                      <a:r>
                        <a:rPr sz="1000" dirty="0" err="1">
                          <a:solidFill>
                            <a:srgbClr val="232323"/>
                          </a:solidFill>
                          <a:latin typeface="Arial"/>
                        </a:rPr>
                        <a:t>מורכבות</a:t>
                      </a:r>
                      <a:r>
                        <a:rPr lang="he-IL" sz="1000" dirty="0">
                          <a:solidFill>
                            <a:srgbClr val="232323"/>
                          </a:solidFill>
                          <a:latin typeface="Arial"/>
                        </a:rPr>
                        <a:t> שימוש בזהויות</a:t>
                      </a:r>
                      <a:endParaRPr sz="1000" dirty="0">
                        <a:solidFill>
                          <a:srgbClr val="232323"/>
                        </a:solidFill>
                        <a:latin typeface="Arial"/>
                      </a:endParaRPr>
                    </a:p>
                  </a:txBody>
                  <a:tcPr marL="50800" marR="508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e-IL" sz="1000" dirty="0">
                          <a:solidFill>
                            <a:srgbClr val="232323"/>
                          </a:solidFill>
                          <a:latin typeface="Arial"/>
                        </a:rPr>
                        <a:t>חקירות עם פרמטרים</a:t>
                      </a:r>
                      <a:endParaRPr sz="1000" dirty="0">
                        <a:solidFill>
                          <a:srgbClr val="232323"/>
                        </a:solidFill>
                        <a:latin typeface="Arial"/>
                      </a:endParaRPr>
                    </a:p>
                  </a:txBody>
                  <a:tcPr marL="50800" marR="5080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0371">
                <a:tc>
                  <a:txBody>
                    <a:bodyPr/>
                    <a:lstStyle/>
                    <a:p>
                      <a:pPr algn="r"/>
                      <a:r>
                        <a:rPr sz="1000">
                          <a:solidFill>
                            <a:srgbClr val="232323"/>
                          </a:solidFill>
                          <a:latin typeface="Arial"/>
                        </a:rPr>
                        <a:t>15–20.11</a:t>
                      </a:r>
                    </a:p>
                  </a:txBody>
                  <a:tcPr marL="50800" marR="50800"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>
                          <a:solidFill>
                            <a:srgbClr val="232323"/>
                          </a:solidFill>
                          <a:latin typeface="Arial"/>
                        </a:rPr>
                        <a:t>משוואות + מישור</a:t>
                      </a:r>
                    </a:p>
                  </a:txBody>
                  <a:tcPr marL="50800" marR="50800"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dirty="0" err="1">
                          <a:solidFill>
                            <a:srgbClr val="232323"/>
                          </a:solidFill>
                          <a:latin typeface="Arial"/>
                        </a:rPr>
                        <a:t>המשך</a:t>
                      </a:r>
                      <a:r>
                        <a:rPr sz="1000" dirty="0">
                          <a:solidFill>
                            <a:srgbClr val="232323"/>
                          </a:solidFill>
                          <a:latin typeface="Arial"/>
                        </a:rPr>
                        <a:t> </a:t>
                      </a:r>
                      <a:r>
                        <a:rPr sz="1000" dirty="0" err="1">
                          <a:solidFill>
                            <a:srgbClr val="232323"/>
                          </a:solidFill>
                          <a:latin typeface="Arial"/>
                        </a:rPr>
                        <a:t>משוואות</a:t>
                      </a:r>
                      <a:r>
                        <a:rPr sz="1000" dirty="0">
                          <a:solidFill>
                            <a:srgbClr val="232323"/>
                          </a:solidFill>
                          <a:latin typeface="Arial"/>
                        </a:rPr>
                        <a:t>; </a:t>
                      </a:r>
                      <a:r>
                        <a:rPr sz="1000" dirty="0" err="1">
                          <a:solidFill>
                            <a:srgbClr val="232323"/>
                          </a:solidFill>
                          <a:latin typeface="Arial"/>
                        </a:rPr>
                        <a:t>פתיחת</a:t>
                      </a:r>
                      <a:r>
                        <a:rPr sz="1000" dirty="0">
                          <a:solidFill>
                            <a:srgbClr val="232323"/>
                          </a:solidFill>
                          <a:latin typeface="Arial"/>
                        </a:rPr>
                        <a:t> </a:t>
                      </a:r>
                      <a:r>
                        <a:rPr sz="1000" dirty="0" err="1">
                          <a:solidFill>
                            <a:srgbClr val="232323"/>
                          </a:solidFill>
                          <a:latin typeface="Arial"/>
                        </a:rPr>
                        <a:t>השלמות</a:t>
                      </a:r>
                      <a:r>
                        <a:rPr sz="1000" dirty="0">
                          <a:solidFill>
                            <a:srgbClr val="232323"/>
                          </a:solidFill>
                          <a:latin typeface="Arial"/>
                        </a:rPr>
                        <a:t> </a:t>
                      </a:r>
                      <a:r>
                        <a:rPr sz="1000" dirty="0" err="1">
                          <a:solidFill>
                            <a:srgbClr val="232323"/>
                          </a:solidFill>
                          <a:latin typeface="Arial"/>
                        </a:rPr>
                        <a:t>טריגונומטריה</a:t>
                      </a:r>
                      <a:r>
                        <a:rPr sz="1000" dirty="0">
                          <a:solidFill>
                            <a:srgbClr val="232323"/>
                          </a:solidFill>
                          <a:latin typeface="Arial"/>
                        </a:rPr>
                        <a:t> </a:t>
                      </a:r>
                      <a:r>
                        <a:rPr sz="1000" dirty="0" err="1">
                          <a:solidFill>
                            <a:srgbClr val="232323"/>
                          </a:solidFill>
                          <a:latin typeface="Arial"/>
                        </a:rPr>
                        <a:t>במישור</a:t>
                      </a:r>
                      <a:endParaRPr sz="1000" dirty="0">
                        <a:solidFill>
                          <a:srgbClr val="232323"/>
                        </a:solidFill>
                        <a:latin typeface="Arial"/>
                      </a:endParaRPr>
                    </a:p>
                  </a:txBody>
                  <a:tcPr marL="50800" marR="50800"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dirty="0" err="1">
                          <a:solidFill>
                            <a:srgbClr val="232323"/>
                          </a:solidFill>
                          <a:latin typeface="Arial"/>
                        </a:rPr>
                        <a:t>חקירת</a:t>
                      </a:r>
                      <a:r>
                        <a:rPr sz="1000" dirty="0">
                          <a:solidFill>
                            <a:srgbClr val="232323"/>
                          </a:solidFill>
                          <a:latin typeface="Arial"/>
                        </a:rPr>
                        <a:t> </a:t>
                      </a:r>
                      <a:r>
                        <a:rPr sz="1000" dirty="0" err="1">
                          <a:solidFill>
                            <a:srgbClr val="232323"/>
                          </a:solidFill>
                          <a:latin typeface="Arial"/>
                        </a:rPr>
                        <a:t>פונקציות</a:t>
                      </a:r>
                      <a:r>
                        <a:rPr sz="1000" dirty="0">
                          <a:solidFill>
                            <a:srgbClr val="232323"/>
                          </a:solidFill>
                          <a:latin typeface="Arial"/>
                        </a:rPr>
                        <a:t> – </a:t>
                      </a:r>
                      <a:r>
                        <a:rPr sz="1000" dirty="0" err="1">
                          <a:solidFill>
                            <a:srgbClr val="232323"/>
                          </a:solidFill>
                          <a:latin typeface="Arial"/>
                        </a:rPr>
                        <a:t>השלמה</a:t>
                      </a:r>
                      <a:endParaRPr sz="1000" dirty="0">
                        <a:solidFill>
                          <a:srgbClr val="232323"/>
                        </a:solidFill>
                        <a:latin typeface="Arial"/>
                      </a:endParaRPr>
                    </a:p>
                  </a:txBody>
                  <a:tcPr marL="50800" marR="50800">
                    <a:solidFill>
                      <a:srgbClr val="F4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0371">
                <a:tc>
                  <a:txBody>
                    <a:bodyPr/>
                    <a:lstStyle/>
                    <a:p>
                      <a:pPr algn="r"/>
                      <a:r>
                        <a:rPr sz="1000">
                          <a:solidFill>
                            <a:srgbClr val="232323"/>
                          </a:solidFill>
                          <a:latin typeface="Arial"/>
                        </a:rPr>
                        <a:t>22–27.11</a:t>
                      </a:r>
                    </a:p>
                  </a:txBody>
                  <a:tcPr marL="50800" marR="508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>
                          <a:solidFill>
                            <a:srgbClr val="232323"/>
                          </a:solidFill>
                          <a:latin typeface="Arial"/>
                        </a:rPr>
                        <a:t>טריגו במישור</a:t>
                      </a:r>
                    </a:p>
                  </a:txBody>
                  <a:tcPr marL="50800" marR="508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dirty="0" err="1">
                          <a:solidFill>
                            <a:srgbClr val="232323"/>
                          </a:solidFill>
                          <a:latin typeface="Arial"/>
                        </a:rPr>
                        <a:t>משפט</a:t>
                      </a:r>
                      <a:r>
                        <a:rPr sz="1000" dirty="0">
                          <a:solidFill>
                            <a:srgbClr val="232323"/>
                          </a:solidFill>
                          <a:latin typeface="Arial"/>
                        </a:rPr>
                        <a:t> </a:t>
                      </a:r>
                      <a:r>
                        <a:rPr sz="1000" dirty="0" err="1">
                          <a:solidFill>
                            <a:srgbClr val="232323"/>
                          </a:solidFill>
                          <a:latin typeface="Arial"/>
                        </a:rPr>
                        <a:t>הסינוסים</a:t>
                      </a:r>
                      <a:r>
                        <a:rPr lang="he-IL" sz="1000" dirty="0">
                          <a:solidFill>
                            <a:srgbClr val="232323"/>
                          </a:solidFill>
                          <a:latin typeface="Arial"/>
                        </a:rPr>
                        <a:t> כולל </a:t>
                      </a:r>
                      <a:r>
                        <a:rPr lang="he-IL" sz="1000" dirty="0" err="1">
                          <a:solidFill>
                            <a:srgbClr val="232323"/>
                          </a:solidFill>
                          <a:latin typeface="Arial"/>
                        </a:rPr>
                        <a:t>גירסת</a:t>
                      </a:r>
                      <a:r>
                        <a:rPr lang="he-IL" sz="1000" dirty="0">
                          <a:solidFill>
                            <a:srgbClr val="232323"/>
                          </a:solidFill>
                          <a:latin typeface="Arial"/>
                        </a:rPr>
                        <a:t> הרדיוס , משפט </a:t>
                      </a:r>
                      <a:r>
                        <a:rPr lang="he-IL" sz="1000" dirty="0" err="1">
                          <a:solidFill>
                            <a:srgbClr val="232323"/>
                          </a:solidFill>
                          <a:latin typeface="Arial"/>
                        </a:rPr>
                        <a:t>הקוסינוסים</a:t>
                      </a:r>
                      <a:r>
                        <a:rPr lang="he-IL" sz="1000" dirty="0">
                          <a:solidFill>
                            <a:srgbClr val="232323"/>
                          </a:solidFill>
                          <a:latin typeface="Arial"/>
                        </a:rPr>
                        <a:t> , זהויות מתקדמות.</a:t>
                      </a:r>
                      <a:endParaRPr sz="1000" dirty="0">
                        <a:solidFill>
                          <a:srgbClr val="232323"/>
                        </a:solidFill>
                        <a:latin typeface="Arial"/>
                      </a:endParaRPr>
                    </a:p>
                  </a:txBody>
                  <a:tcPr marL="50800" marR="508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dirty="0" err="1">
                          <a:solidFill>
                            <a:srgbClr val="232323"/>
                          </a:solidFill>
                          <a:latin typeface="Arial"/>
                        </a:rPr>
                        <a:t>אינטגרלים</a:t>
                      </a:r>
                      <a:r>
                        <a:rPr lang="he-IL" sz="1000" dirty="0">
                          <a:solidFill>
                            <a:srgbClr val="232323"/>
                          </a:solidFill>
                          <a:latin typeface="Arial"/>
                        </a:rPr>
                        <a:t>, פונקציה קדומה  , כללי אינטגרציה</a:t>
                      </a:r>
                      <a:endParaRPr sz="1000" dirty="0">
                        <a:solidFill>
                          <a:srgbClr val="232323"/>
                        </a:solidFill>
                        <a:latin typeface="Arial"/>
                      </a:endParaRPr>
                    </a:p>
                  </a:txBody>
                  <a:tcPr marL="50800" marR="5080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0371">
                <a:tc>
                  <a:txBody>
                    <a:bodyPr/>
                    <a:lstStyle/>
                    <a:p>
                      <a:pPr algn="r"/>
                      <a:r>
                        <a:rPr sz="1000">
                          <a:solidFill>
                            <a:srgbClr val="232323"/>
                          </a:solidFill>
                          <a:latin typeface="Arial"/>
                        </a:rPr>
                        <a:t>29.11–4.12</a:t>
                      </a:r>
                    </a:p>
                  </a:txBody>
                  <a:tcPr marL="50800" marR="50800"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>
                          <a:solidFill>
                            <a:srgbClr val="232323"/>
                          </a:solidFill>
                          <a:latin typeface="Arial"/>
                        </a:rPr>
                        <a:t>טריגו במישור</a:t>
                      </a:r>
                    </a:p>
                  </a:txBody>
                  <a:tcPr marL="50800" marR="50800"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dirty="0" err="1">
                          <a:solidFill>
                            <a:srgbClr val="232323"/>
                          </a:solidFill>
                          <a:latin typeface="Arial"/>
                        </a:rPr>
                        <a:t>בעיות</a:t>
                      </a:r>
                      <a:r>
                        <a:rPr sz="1000" dirty="0">
                          <a:solidFill>
                            <a:srgbClr val="232323"/>
                          </a:solidFill>
                          <a:latin typeface="Arial"/>
                        </a:rPr>
                        <a:t> </a:t>
                      </a:r>
                      <a:r>
                        <a:rPr sz="1000" dirty="0" err="1">
                          <a:solidFill>
                            <a:srgbClr val="232323"/>
                          </a:solidFill>
                          <a:latin typeface="Arial"/>
                        </a:rPr>
                        <a:t>משולבות</a:t>
                      </a:r>
                      <a:r>
                        <a:rPr lang="he-IL" sz="1000" dirty="0">
                          <a:solidFill>
                            <a:srgbClr val="232323"/>
                          </a:solidFill>
                          <a:latin typeface="Arial"/>
                        </a:rPr>
                        <a:t>. </a:t>
                      </a:r>
                      <a:endParaRPr sz="1000" dirty="0">
                        <a:solidFill>
                          <a:srgbClr val="232323"/>
                        </a:solidFill>
                        <a:latin typeface="Arial"/>
                      </a:endParaRPr>
                    </a:p>
                  </a:txBody>
                  <a:tcPr marL="50800" marR="50800"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dirty="0" err="1">
                          <a:solidFill>
                            <a:srgbClr val="232323"/>
                          </a:solidFill>
                          <a:latin typeface="Arial"/>
                        </a:rPr>
                        <a:t>אינטגרלים</a:t>
                      </a:r>
                      <a:r>
                        <a:rPr lang="he-IL" sz="1000" dirty="0">
                          <a:solidFill>
                            <a:srgbClr val="232323"/>
                          </a:solidFill>
                          <a:latin typeface="Arial"/>
                        </a:rPr>
                        <a:t>: מציאת פונקציה קדומה</a:t>
                      </a:r>
                      <a:r>
                        <a:rPr sz="1000" dirty="0">
                          <a:solidFill>
                            <a:srgbClr val="232323"/>
                          </a:solidFill>
                          <a:latin typeface="Arial"/>
                        </a:rPr>
                        <a:t> – </a:t>
                      </a:r>
                      <a:r>
                        <a:rPr sz="1000" dirty="0" err="1">
                          <a:solidFill>
                            <a:srgbClr val="232323"/>
                          </a:solidFill>
                          <a:latin typeface="Arial"/>
                        </a:rPr>
                        <a:t>המשך</a:t>
                      </a:r>
                      <a:endParaRPr sz="1000" dirty="0">
                        <a:solidFill>
                          <a:srgbClr val="232323"/>
                        </a:solidFill>
                        <a:latin typeface="Arial"/>
                      </a:endParaRPr>
                    </a:p>
                  </a:txBody>
                  <a:tcPr marL="50800" marR="50800">
                    <a:solidFill>
                      <a:srgbClr val="F4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0371">
                <a:tc>
                  <a:txBody>
                    <a:bodyPr/>
                    <a:lstStyle/>
                    <a:p>
                      <a:pPr algn="r"/>
                      <a:r>
                        <a:rPr sz="1000">
                          <a:solidFill>
                            <a:srgbClr val="232323"/>
                          </a:solidFill>
                          <a:latin typeface="Arial"/>
                        </a:rPr>
                        <a:t>6–12.12</a:t>
                      </a:r>
                    </a:p>
                  </a:txBody>
                  <a:tcPr marL="50800" marR="50800">
                    <a:solidFill>
                      <a:srgbClr val="FFEFD5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>
                          <a:solidFill>
                            <a:srgbClr val="232323"/>
                          </a:solidFill>
                          <a:latin typeface="Arial"/>
                        </a:rPr>
                        <a:t>חנוכה</a:t>
                      </a:r>
                    </a:p>
                  </a:txBody>
                  <a:tcPr marL="50800" marR="50800">
                    <a:solidFill>
                      <a:srgbClr val="FFEFD5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>
                          <a:solidFill>
                            <a:srgbClr val="232323"/>
                          </a:solidFill>
                          <a:latin typeface="Arial"/>
                        </a:rPr>
                        <a:t>חופשת חנוכה – אין לימודים</a:t>
                      </a:r>
                    </a:p>
                  </a:txBody>
                  <a:tcPr marL="50800" marR="50800">
                    <a:solidFill>
                      <a:srgbClr val="FFEFD5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>
                          <a:solidFill>
                            <a:srgbClr val="232323"/>
                          </a:solidFill>
                          <a:latin typeface="Arial"/>
                        </a:rPr>
                        <a:t>חופשת חנוכה – אין לימודים</a:t>
                      </a:r>
                    </a:p>
                  </a:txBody>
                  <a:tcPr marL="50800" marR="50800">
                    <a:solidFill>
                      <a:srgbClr val="FFEF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0371">
                <a:tc>
                  <a:txBody>
                    <a:bodyPr/>
                    <a:lstStyle/>
                    <a:p>
                      <a:pPr algn="r"/>
                      <a:r>
                        <a:rPr sz="1000">
                          <a:solidFill>
                            <a:srgbClr val="232323"/>
                          </a:solidFill>
                          <a:latin typeface="Arial"/>
                        </a:rPr>
                        <a:t>13–18.12</a:t>
                      </a:r>
                    </a:p>
                  </a:txBody>
                  <a:tcPr marL="50800" marR="50800"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>
                          <a:solidFill>
                            <a:srgbClr val="232323"/>
                          </a:solidFill>
                          <a:latin typeface="Arial"/>
                        </a:rPr>
                        <a:t>טריגו + סדרות</a:t>
                      </a:r>
                    </a:p>
                  </a:txBody>
                  <a:tcPr marL="50800" marR="50800"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e-IL" sz="1000" dirty="0">
                          <a:solidFill>
                            <a:srgbClr val="232323"/>
                          </a:solidFill>
                          <a:latin typeface="Arial"/>
                        </a:rPr>
                        <a:t>המשך טריגו במישור,   סדרה הנדסית איבר כללי</a:t>
                      </a:r>
                      <a:endParaRPr sz="1000" dirty="0">
                        <a:solidFill>
                          <a:srgbClr val="232323"/>
                        </a:solidFill>
                        <a:latin typeface="Arial"/>
                      </a:endParaRPr>
                    </a:p>
                  </a:txBody>
                  <a:tcPr marL="50800" marR="50800"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e-IL" sz="1000" dirty="0">
                          <a:solidFill>
                            <a:srgbClr val="232323"/>
                          </a:solidFill>
                          <a:latin typeface="Arial"/>
                        </a:rPr>
                        <a:t>האינטגרל המסוים וחישובי שטחים בעזרת </a:t>
                      </a:r>
                      <a:r>
                        <a:rPr lang="he-IL" sz="1000" dirty="0" err="1">
                          <a:solidFill>
                            <a:srgbClr val="232323"/>
                          </a:solidFill>
                          <a:latin typeface="Arial"/>
                        </a:rPr>
                        <a:t>אינטגרלים</a:t>
                      </a:r>
                      <a:r>
                        <a:rPr lang="he-IL" sz="1000" dirty="0">
                          <a:solidFill>
                            <a:srgbClr val="232323"/>
                          </a:solidFill>
                          <a:latin typeface="Arial"/>
                        </a:rPr>
                        <a:t>.</a:t>
                      </a:r>
                      <a:endParaRPr sz="1000" dirty="0">
                        <a:solidFill>
                          <a:srgbClr val="232323"/>
                        </a:solidFill>
                        <a:latin typeface="Arial"/>
                      </a:endParaRPr>
                    </a:p>
                  </a:txBody>
                  <a:tcPr marL="50800" marR="50800">
                    <a:solidFill>
                      <a:srgbClr val="F4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0371">
                <a:tc>
                  <a:txBody>
                    <a:bodyPr/>
                    <a:lstStyle/>
                    <a:p>
                      <a:pPr algn="r"/>
                      <a:r>
                        <a:rPr sz="1000">
                          <a:solidFill>
                            <a:srgbClr val="232323"/>
                          </a:solidFill>
                          <a:latin typeface="Arial"/>
                        </a:rPr>
                        <a:t>20–25.12</a:t>
                      </a:r>
                    </a:p>
                  </a:txBody>
                  <a:tcPr marL="50800" marR="508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>
                          <a:solidFill>
                            <a:srgbClr val="232323"/>
                          </a:solidFill>
                          <a:latin typeface="Arial"/>
                        </a:rPr>
                        <a:t>סדרות</a:t>
                      </a:r>
                    </a:p>
                  </a:txBody>
                  <a:tcPr marL="50800" marR="508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dirty="0" err="1">
                          <a:solidFill>
                            <a:srgbClr val="232323"/>
                          </a:solidFill>
                          <a:latin typeface="Arial"/>
                        </a:rPr>
                        <a:t>סדרה</a:t>
                      </a:r>
                      <a:r>
                        <a:rPr sz="1000" dirty="0">
                          <a:solidFill>
                            <a:srgbClr val="232323"/>
                          </a:solidFill>
                          <a:latin typeface="Arial"/>
                        </a:rPr>
                        <a:t> </a:t>
                      </a:r>
                      <a:r>
                        <a:rPr sz="1000" dirty="0" err="1">
                          <a:solidFill>
                            <a:srgbClr val="232323"/>
                          </a:solidFill>
                          <a:latin typeface="Arial"/>
                        </a:rPr>
                        <a:t>הנדסית</a:t>
                      </a:r>
                      <a:r>
                        <a:rPr lang="he-IL" sz="1000" dirty="0">
                          <a:solidFill>
                            <a:srgbClr val="232323"/>
                          </a:solidFill>
                          <a:latin typeface="Arial"/>
                        </a:rPr>
                        <a:t> איבר כללי וסכומים חלקיים.</a:t>
                      </a:r>
                      <a:endParaRPr sz="1000" dirty="0">
                        <a:solidFill>
                          <a:srgbClr val="232323"/>
                        </a:solidFill>
                        <a:latin typeface="Arial"/>
                      </a:endParaRPr>
                    </a:p>
                  </a:txBody>
                  <a:tcPr marL="50800" marR="508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e-IL" sz="1000" dirty="0">
                          <a:solidFill>
                            <a:srgbClr val="232323"/>
                          </a:solidFill>
                          <a:latin typeface="Arial"/>
                        </a:rPr>
                        <a:t>שטחים</a:t>
                      </a:r>
                      <a:r>
                        <a:rPr sz="1000" dirty="0">
                          <a:solidFill>
                            <a:srgbClr val="232323"/>
                          </a:solidFill>
                          <a:latin typeface="Arial"/>
                        </a:rPr>
                        <a:t>– </a:t>
                      </a:r>
                      <a:r>
                        <a:rPr sz="1000" dirty="0" err="1">
                          <a:solidFill>
                            <a:srgbClr val="232323"/>
                          </a:solidFill>
                          <a:latin typeface="Arial"/>
                        </a:rPr>
                        <a:t>המשך</a:t>
                      </a:r>
                      <a:endParaRPr sz="1000" dirty="0">
                        <a:solidFill>
                          <a:srgbClr val="232323"/>
                        </a:solidFill>
                        <a:latin typeface="Arial"/>
                      </a:endParaRPr>
                    </a:p>
                  </a:txBody>
                  <a:tcPr marL="50800" marR="5080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0371">
                <a:tc>
                  <a:txBody>
                    <a:bodyPr/>
                    <a:lstStyle/>
                    <a:p>
                      <a:pPr algn="r"/>
                      <a:r>
                        <a:rPr sz="1000">
                          <a:solidFill>
                            <a:srgbClr val="232323"/>
                          </a:solidFill>
                          <a:latin typeface="Arial"/>
                        </a:rPr>
                        <a:t>27.12–1.1</a:t>
                      </a:r>
                    </a:p>
                  </a:txBody>
                  <a:tcPr marL="50800" marR="50800"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>
                          <a:solidFill>
                            <a:srgbClr val="232323"/>
                          </a:solidFill>
                          <a:latin typeface="Arial"/>
                        </a:rPr>
                        <a:t>סדרות</a:t>
                      </a:r>
                    </a:p>
                  </a:txBody>
                  <a:tcPr marL="50800" marR="50800"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e-IL" sz="1000" dirty="0">
                          <a:solidFill>
                            <a:srgbClr val="232323"/>
                          </a:solidFill>
                          <a:latin typeface="Arial"/>
                        </a:rPr>
                        <a:t>סכומים חלקיים - </a:t>
                      </a:r>
                      <a:r>
                        <a:rPr lang="he-IL" sz="1000" dirty="0" err="1">
                          <a:solidFill>
                            <a:srgbClr val="232323"/>
                          </a:solidFill>
                          <a:latin typeface="Arial"/>
                        </a:rPr>
                        <a:t>תירגול</a:t>
                      </a:r>
                      <a:endParaRPr sz="1000" dirty="0">
                        <a:solidFill>
                          <a:srgbClr val="232323"/>
                        </a:solidFill>
                        <a:latin typeface="Arial"/>
                      </a:endParaRPr>
                    </a:p>
                  </a:txBody>
                  <a:tcPr marL="50800" marR="50800"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e-IL" sz="1000" dirty="0">
                          <a:solidFill>
                            <a:srgbClr val="232323"/>
                          </a:solidFill>
                          <a:latin typeface="Arial"/>
                        </a:rPr>
                        <a:t>פונקציה צוברת שטח . פונקציות טריגונומטריות- קדם אנליזה וגרפים.</a:t>
                      </a:r>
                      <a:endParaRPr sz="1000" dirty="0">
                        <a:solidFill>
                          <a:srgbClr val="232323"/>
                        </a:solidFill>
                        <a:latin typeface="Arial"/>
                      </a:endParaRPr>
                    </a:p>
                  </a:txBody>
                  <a:tcPr marL="50800" marR="50800">
                    <a:solidFill>
                      <a:srgbClr val="F4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0371">
                <a:tc>
                  <a:txBody>
                    <a:bodyPr/>
                    <a:lstStyle/>
                    <a:p>
                      <a:pPr algn="r"/>
                      <a:r>
                        <a:rPr sz="1000">
                          <a:solidFill>
                            <a:srgbClr val="232323"/>
                          </a:solidFill>
                          <a:latin typeface="Arial"/>
                        </a:rPr>
                        <a:t>3–8.1</a:t>
                      </a:r>
                    </a:p>
                  </a:txBody>
                  <a:tcPr marL="50800" marR="508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>
                          <a:solidFill>
                            <a:srgbClr val="232323"/>
                          </a:solidFill>
                          <a:latin typeface="Arial"/>
                        </a:rPr>
                        <a:t>סדרות</a:t>
                      </a:r>
                    </a:p>
                  </a:txBody>
                  <a:tcPr marL="50800" marR="508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e-IL" sz="1000" dirty="0">
                          <a:solidFill>
                            <a:srgbClr val="232323"/>
                          </a:solidFill>
                          <a:latin typeface="Arial"/>
                        </a:rPr>
                        <a:t>סדרה הנדסית אינסופית מתכנסת וסכומה.</a:t>
                      </a:r>
                      <a:endParaRPr sz="1000" dirty="0">
                        <a:solidFill>
                          <a:srgbClr val="232323"/>
                        </a:solidFill>
                        <a:latin typeface="Arial"/>
                      </a:endParaRPr>
                    </a:p>
                  </a:txBody>
                  <a:tcPr marL="50800" marR="508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dirty="0" err="1">
                          <a:solidFill>
                            <a:srgbClr val="232323"/>
                          </a:solidFill>
                          <a:latin typeface="Arial"/>
                        </a:rPr>
                        <a:t>פונקציות</a:t>
                      </a:r>
                      <a:r>
                        <a:rPr sz="1000" dirty="0">
                          <a:solidFill>
                            <a:srgbClr val="232323"/>
                          </a:solidFill>
                          <a:latin typeface="Arial"/>
                        </a:rPr>
                        <a:t> </a:t>
                      </a:r>
                      <a:r>
                        <a:rPr sz="1000" dirty="0" err="1">
                          <a:solidFill>
                            <a:srgbClr val="232323"/>
                          </a:solidFill>
                          <a:latin typeface="Arial"/>
                        </a:rPr>
                        <a:t>טריגונומטריות</a:t>
                      </a:r>
                      <a:r>
                        <a:rPr sz="1000" dirty="0">
                          <a:solidFill>
                            <a:srgbClr val="232323"/>
                          </a:solidFill>
                          <a:latin typeface="Arial"/>
                        </a:rPr>
                        <a:t> – </a:t>
                      </a:r>
                      <a:r>
                        <a:rPr sz="1000" dirty="0" err="1">
                          <a:solidFill>
                            <a:srgbClr val="232323"/>
                          </a:solidFill>
                          <a:latin typeface="Arial"/>
                        </a:rPr>
                        <a:t>קדם־אנליזה</a:t>
                      </a:r>
                      <a:r>
                        <a:rPr sz="1000" dirty="0">
                          <a:solidFill>
                            <a:srgbClr val="232323"/>
                          </a:solidFill>
                          <a:latin typeface="Arial"/>
                        </a:rPr>
                        <a:t> </a:t>
                      </a:r>
                      <a:r>
                        <a:rPr sz="1000" dirty="0" err="1">
                          <a:solidFill>
                            <a:srgbClr val="232323"/>
                          </a:solidFill>
                          <a:latin typeface="Arial"/>
                        </a:rPr>
                        <a:t>וגרפים</a:t>
                      </a:r>
                      <a:endParaRPr sz="1000" dirty="0">
                        <a:solidFill>
                          <a:srgbClr val="232323"/>
                        </a:solidFill>
                        <a:latin typeface="Arial"/>
                      </a:endParaRPr>
                    </a:p>
                  </a:txBody>
                  <a:tcPr marL="50800" marR="5080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0371">
                <a:tc>
                  <a:txBody>
                    <a:bodyPr/>
                    <a:lstStyle/>
                    <a:p>
                      <a:pPr algn="r"/>
                      <a:r>
                        <a:rPr sz="1000">
                          <a:solidFill>
                            <a:srgbClr val="232323"/>
                          </a:solidFill>
                          <a:latin typeface="Arial"/>
                        </a:rPr>
                        <a:t>10–15.1</a:t>
                      </a:r>
                    </a:p>
                  </a:txBody>
                  <a:tcPr marL="50800" marR="50800"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>
                          <a:solidFill>
                            <a:srgbClr val="232323"/>
                          </a:solidFill>
                          <a:latin typeface="Arial"/>
                        </a:rPr>
                        <a:t>סדרות + אינדוקציה</a:t>
                      </a:r>
                    </a:p>
                  </a:txBody>
                  <a:tcPr marL="50800" marR="50800"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dirty="0" err="1">
                          <a:solidFill>
                            <a:srgbClr val="232323"/>
                          </a:solidFill>
                          <a:latin typeface="Arial"/>
                        </a:rPr>
                        <a:t>השלמת</a:t>
                      </a:r>
                      <a:r>
                        <a:rPr sz="1000" dirty="0">
                          <a:solidFill>
                            <a:srgbClr val="232323"/>
                          </a:solidFill>
                          <a:latin typeface="Arial"/>
                        </a:rPr>
                        <a:t> </a:t>
                      </a:r>
                      <a:r>
                        <a:rPr sz="1000" dirty="0" err="1">
                          <a:solidFill>
                            <a:srgbClr val="232323"/>
                          </a:solidFill>
                          <a:latin typeface="Arial"/>
                        </a:rPr>
                        <a:t>סדרות</a:t>
                      </a:r>
                      <a:r>
                        <a:rPr lang="he-IL" sz="1000" dirty="0">
                          <a:solidFill>
                            <a:srgbClr val="232323"/>
                          </a:solidFill>
                          <a:latin typeface="Arial"/>
                        </a:rPr>
                        <a:t>-  סדרה כללית</a:t>
                      </a:r>
                      <a:r>
                        <a:rPr sz="1000" dirty="0">
                          <a:solidFill>
                            <a:srgbClr val="232323"/>
                          </a:solidFill>
                          <a:latin typeface="Arial"/>
                        </a:rPr>
                        <a:t>; </a:t>
                      </a:r>
                      <a:r>
                        <a:rPr sz="1000" dirty="0" err="1">
                          <a:solidFill>
                            <a:srgbClr val="232323"/>
                          </a:solidFill>
                          <a:latin typeface="Arial"/>
                        </a:rPr>
                        <a:t>פתיחת</a:t>
                      </a:r>
                      <a:r>
                        <a:rPr sz="1000" dirty="0">
                          <a:solidFill>
                            <a:srgbClr val="232323"/>
                          </a:solidFill>
                          <a:latin typeface="Arial"/>
                        </a:rPr>
                        <a:t> </a:t>
                      </a:r>
                      <a:r>
                        <a:rPr sz="1000" dirty="0" err="1">
                          <a:solidFill>
                            <a:srgbClr val="232323"/>
                          </a:solidFill>
                          <a:latin typeface="Arial"/>
                        </a:rPr>
                        <a:t>עקרון</a:t>
                      </a:r>
                      <a:r>
                        <a:rPr sz="1000" dirty="0">
                          <a:solidFill>
                            <a:srgbClr val="232323"/>
                          </a:solidFill>
                          <a:latin typeface="Arial"/>
                        </a:rPr>
                        <a:t> </a:t>
                      </a:r>
                      <a:r>
                        <a:rPr sz="1000" dirty="0" err="1">
                          <a:solidFill>
                            <a:srgbClr val="232323"/>
                          </a:solidFill>
                          <a:latin typeface="Arial"/>
                        </a:rPr>
                        <a:t>האינדוקציה</a:t>
                      </a:r>
                      <a:endParaRPr sz="1000" dirty="0">
                        <a:solidFill>
                          <a:srgbClr val="232323"/>
                        </a:solidFill>
                        <a:latin typeface="Arial"/>
                      </a:endParaRPr>
                    </a:p>
                  </a:txBody>
                  <a:tcPr marL="50800" marR="50800"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e-IL" sz="1000" dirty="0">
                          <a:solidFill>
                            <a:srgbClr val="232323"/>
                          </a:solidFill>
                          <a:latin typeface="Arial"/>
                        </a:rPr>
                        <a:t>נגזרות הפונקציות הטריגונומטריות.</a:t>
                      </a:r>
                      <a:endParaRPr sz="1000" dirty="0">
                        <a:solidFill>
                          <a:srgbClr val="232323"/>
                        </a:solidFill>
                        <a:latin typeface="Arial"/>
                      </a:endParaRPr>
                    </a:p>
                  </a:txBody>
                  <a:tcPr marL="50800" marR="50800">
                    <a:solidFill>
                      <a:srgbClr val="F4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0371">
                <a:tc>
                  <a:txBody>
                    <a:bodyPr/>
                    <a:lstStyle/>
                    <a:p>
                      <a:pPr algn="r"/>
                      <a:r>
                        <a:rPr sz="1000">
                          <a:solidFill>
                            <a:srgbClr val="232323"/>
                          </a:solidFill>
                          <a:latin typeface="Arial"/>
                        </a:rPr>
                        <a:t>17–22.1</a:t>
                      </a:r>
                    </a:p>
                  </a:txBody>
                  <a:tcPr marL="50800" marR="508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>
                          <a:solidFill>
                            <a:srgbClr val="232323"/>
                          </a:solidFill>
                          <a:latin typeface="Arial"/>
                        </a:rPr>
                        <a:t>אינדוקציה</a:t>
                      </a:r>
                    </a:p>
                  </a:txBody>
                  <a:tcPr marL="50800" marR="508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>
                          <a:solidFill>
                            <a:srgbClr val="232323"/>
                          </a:solidFill>
                          <a:latin typeface="Arial"/>
                        </a:rPr>
                        <a:t>בסיס וצעד; הוכחת סכומים</a:t>
                      </a:r>
                    </a:p>
                  </a:txBody>
                  <a:tcPr marL="50800" marR="508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e-IL" sz="1000" dirty="0">
                          <a:solidFill>
                            <a:srgbClr val="232323"/>
                          </a:solidFill>
                          <a:latin typeface="Arial"/>
                        </a:rPr>
                        <a:t>משיקים פונקציות טריגונומטריות</a:t>
                      </a:r>
                      <a:endParaRPr sz="1000" dirty="0">
                        <a:solidFill>
                          <a:srgbClr val="232323"/>
                        </a:solidFill>
                        <a:latin typeface="Arial"/>
                      </a:endParaRPr>
                    </a:p>
                  </a:txBody>
                  <a:tcPr marL="50800" marR="5080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0371">
                <a:tc>
                  <a:txBody>
                    <a:bodyPr/>
                    <a:lstStyle/>
                    <a:p>
                      <a:pPr algn="r"/>
                      <a:r>
                        <a:rPr sz="1000">
                          <a:solidFill>
                            <a:srgbClr val="232323"/>
                          </a:solidFill>
                          <a:latin typeface="Arial"/>
                        </a:rPr>
                        <a:t>24–29.1</a:t>
                      </a:r>
                    </a:p>
                  </a:txBody>
                  <a:tcPr marL="50800" marR="50800"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>
                          <a:solidFill>
                            <a:srgbClr val="232323"/>
                          </a:solidFill>
                          <a:latin typeface="Arial"/>
                        </a:rPr>
                        <a:t>אינדוקציה</a:t>
                      </a:r>
                    </a:p>
                  </a:txBody>
                  <a:tcPr marL="50800" marR="50800"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>
                          <a:solidFill>
                            <a:srgbClr val="232323"/>
                          </a:solidFill>
                          <a:latin typeface="Arial"/>
                        </a:rPr>
                        <a:t>הוכחות סכומים; זיהוי הוכחה תקינה ושגויה</a:t>
                      </a:r>
                    </a:p>
                  </a:txBody>
                  <a:tcPr marL="50800" marR="50800"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dirty="0" err="1">
                          <a:solidFill>
                            <a:srgbClr val="232323"/>
                          </a:solidFill>
                          <a:latin typeface="Arial"/>
                        </a:rPr>
                        <a:t>חקירה</a:t>
                      </a:r>
                      <a:r>
                        <a:rPr sz="1000" dirty="0">
                          <a:solidFill>
                            <a:srgbClr val="232323"/>
                          </a:solidFill>
                          <a:latin typeface="Arial"/>
                        </a:rPr>
                        <a:t> </a:t>
                      </a:r>
                      <a:r>
                        <a:rPr lang="he-IL" sz="1000" dirty="0">
                          <a:solidFill>
                            <a:srgbClr val="232323"/>
                          </a:solidFill>
                          <a:latin typeface="Arial"/>
                        </a:rPr>
                        <a:t>מלאה </a:t>
                      </a:r>
                      <a:r>
                        <a:rPr sz="1000" dirty="0" err="1">
                          <a:solidFill>
                            <a:srgbClr val="232323"/>
                          </a:solidFill>
                          <a:latin typeface="Arial"/>
                        </a:rPr>
                        <a:t>של</a:t>
                      </a:r>
                      <a:r>
                        <a:rPr sz="1000" dirty="0">
                          <a:solidFill>
                            <a:srgbClr val="232323"/>
                          </a:solidFill>
                          <a:latin typeface="Arial"/>
                        </a:rPr>
                        <a:t> </a:t>
                      </a:r>
                      <a:r>
                        <a:rPr sz="1000" dirty="0" err="1">
                          <a:solidFill>
                            <a:srgbClr val="232323"/>
                          </a:solidFill>
                          <a:latin typeface="Arial"/>
                        </a:rPr>
                        <a:t>פונקציות</a:t>
                      </a:r>
                      <a:r>
                        <a:rPr sz="1000" dirty="0">
                          <a:solidFill>
                            <a:srgbClr val="232323"/>
                          </a:solidFill>
                          <a:latin typeface="Arial"/>
                        </a:rPr>
                        <a:t> </a:t>
                      </a:r>
                      <a:r>
                        <a:rPr sz="1000" dirty="0" err="1">
                          <a:solidFill>
                            <a:srgbClr val="232323"/>
                          </a:solidFill>
                          <a:latin typeface="Arial"/>
                        </a:rPr>
                        <a:t>טריגונומטריות</a:t>
                      </a:r>
                      <a:endParaRPr sz="1000" dirty="0">
                        <a:solidFill>
                          <a:srgbClr val="232323"/>
                        </a:solidFill>
                        <a:latin typeface="Arial"/>
                      </a:endParaRPr>
                    </a:p>
                  </a:txBody>
                  <a:tcPr marL="50800" marR="50800">
                    <a:solidFill>
                      <a:srgbClr val="F4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0371">
                <a:tc>
                  <a:txBody>
                    <a:bodyPr/>
                    <a:lstStyle/>
                    <a:p>
                      <a:pPr algn="r"/>
                      <a:r>
                        <a:rPr sz="1000">
                          <a:solidFill>
                            <a:srgbClr val="232323"/>
                          </a:solidFill>
                          <a:latin typeface="Arial"/>
                        </a:rPr>
                        <a:t>31.1–5.2</a:t>
                      </a:r>
                    </a:p>
                  </a:txBody>
                  <a:tcPr marL="50800" marR="508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>
                          <a:solidFill>
                            <a:srgbClr val="232323"/>
                          </a:solidFill>
                          <a:latin typeface="Arial"/>
                        </a:rPr>
                        <a:t>אינדוקציה + תרגול</a:t>
                      </a:r>
                    </a:p>
                  </a:txBody>
                  <a:tcPr marL="50800" marR="508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>
                          <a:solidFill>
                            <a:srgbClr val="232323"/>
                          </a:solidFill>
                          <a:latin typeface="Arial"/>
                        </a:rPr>
                        <a:t>השלמה לפי מסמך ההוראה הרשמי; תרגול משולב</a:t>
                      </a:r>
                    </a:p>
                  </a:txBody>
                  <a:tcPr marL="50800" marR="508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dirty="0" err="1">
                          <a:solidFill>
                            <a:srgbClr val="232323"/>
                          </a:solidFill>
                          <a:latin typeface="Arial"/>
                        </a:rPr>
                        <a:t>שאלות</a:t>
                      </a:r>
                      <a:r>
                        <a:rPr sz="1000" dirty="0">
                          <a:solidFill>
                            <a:srgbClr val="232323"/>
                          </a:solidFill>
                          <a:latin typeface="Arial"/>
                        </a:rPr>
                        <a:t> </a:t>
                      </a:r>
                      <a:r>
                        <a:rPr sz="1000" dirty="0" err="1">
                          <a:solidFill>
                            <a:srgbClr val="232323"/>
                          </a:solidFill>
                          <a:latin typeface="Arial"/>
                        </a:rPr>
                        <a:t>עם</a:t>
                      </a:r>
                      <a:r>
                        <a:rPr sz="1000" dirty="0">
                          <a:solidFill>
                            <a:srgbClr val="232323"/>
                          </a:solidFill>
                          <a:latin typeface="Arial"/>
                        </a:rPr>
                        <a:t> </a:t>
                      </a:r>
                      <a:r>
                        <a:rPr sz="1000" dirty="0" err="1">
                          <a:solidFill>
                            <a:srgbClr val="232323"/>
                          </a:solidFill>
                          <a:latin typeface="Arial"/>
                        </a:rPr>
                        <a:t>פרמטרים</a:t>
                      </a:r>
                      <a:r>
                        <a:rPr lang="he-IL" sz="1000" dirty="0">
                          <a:solidFill>
                            <a:srgbClr val="232323"/>
                          </a:solidFill>
                          <a:latin typeface="Arial"/>
                        </a:rPr>
                        <a:t>- פונקציות טריגונומטריות.</a:t>
                      </a:r>
                      <a:endParaRPr sz="1000" dirty="0">
                        <a:solidFill>
                          <a:srgbClr val="232323"/>
                        </a:solidFill>
                        <a:latin typeface="Arial"/>
                      </a:endParaRPr>
                    </a:p>
                  </a:txBody>
                  <a:tcPr marL="50800" marR="5080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50371">
                <a:tc>
                  <a:txBody>
                    <a:bodyPr/>
                    <a:lstStyle/>
                    <a:p>
                      <a:pPr algn="r"/>
                      <a:r>
                        <a:rPr sz="1000">
                          <a:solidFill>
                            <a:srgbClr val="232323"/>
                          </a:solidFill>
                          <a:latin typeface="Arial"/>
                        </a:rPr>
                        <a:t>7–12.2</a:t>
                      </a:r>
                    </a:p>
                  </a:txBody>
                  <a:tcPr marL="50800" marR="50800"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>
                          <a:solidFill>
                            <a:srgbClr val="232323"/>
                          </a:solidFill>
                          <a:latin typeface="Arial"/>
                        </a:rPr>
                        <a:t>תרגול משולב</a:t>
                      </a:r>
                    </a:p>
                  </a:txBody>
                  <a:tcPr marL="50800" marR="50800"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>
                          <a:solidFill>
                            <a:srgbClr val="232323"/>
                          </a:solidFill>
                          <a:latin typeface="Arial"/>
                        </a:rPr>
                        <a:t>הסתברות–סדרות–אינדוקציה</a:t>
                      </a:r>
                    </a:p>
                  </a:txBody>
                  <a:tcPr marL="50800" marR="50800"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>
                          <a:solidFill>
                            <a:srgbClr val="232323"/>
                          </a:solidFill>
                          <a:latin typeface="Arial"/>
                        </a:rPr>
                        <a:t>בעיות קיצון – פונקציה רציונלית</a:t>
                      </a:r>
                    </a:p>
                  </a:txBody>
                  <a:tcPr marL="50800" marR="50800">
                    <a:solidFill>
                      <a:srgbClr val="F4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50371">
                <a:tc>
                  <a:txBody>
                    <a:bodyPr/>
                    <a:lstStyle/>
                    <a:p>
                      <a:pPr algn="r"/>
                      <a:r>
                        <a:rPr sz="1000">
                          <a:solidFill>
                            <a:srgbClr val="232323"/>
                          </a:solidFill>
                          <a:latin typeface="Arial"/>
                        </a:rPr>
                        <a:t>14–19.2</a:t>
                      </a:r>
                    </a:p>
                  </a:txBody>
                  <a:tcPr marL="50800" marR="508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>
                          <a:solidFill>
                            <a:srgbClr val="232323"/>
                          </a:solidFill>
                          <a:latin typeface="Arial"/>
                        </a:rPr>
                        <a:t>תרגול משולב</a:t>
                      </a:r>
                    </a:p>
                  </a:txBody>
                  <a:tcPr marL="50800" marR="508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e-IL" sz="1000" dirty="0">
                          <a:solidFill>
                            <a:srgbClr val="232323"/>
                          </a:solidFill>
                          <a:latin typeface="Arial"/>
                        </a:rPr>
                        <a:t>אינדוקציה –סדרות –הסתברות וחזרה גיאומטריה</a:t>
                      </a:r>
                      <a:r>
                        <a:rPr sz="1000" dirty="0">
                          <a:solidFill>
                            <a:srgbClr val="232323"/>
                          </a:solidFill>
                          <a:latin typeface="Arial"/>
                        </a:rPr>
                        <a:t> </a:t>
                      </a:r>
                    </a:p>
                  </a:txBody>
                  <a:tcPr marL="50800" marR="508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>
                          <a:solidFill>
                            <a:srgbClr val="232323"/>
                          </a:solidFill>
                          <a:latin typeface="Arial"/>
                        </a:rPr>
                        <a:t>בעיות קיצון – פונקציה עם שורש</a:t>
                      </a:r>
                    </a:p>
                  </a:txBody>
                  <a:tcPr marL="50800" marR="5080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50371">
                <a:tc>
                  <a:txBody>
                    <a:bodyPr/>
                    <a:lstStyle/>
                    <a:p>
                      <a:pPr algn="r"/>
                      <a:r>
                        <a:rPr sz="1000">
                          <a:solidFill>
                            <a:srgbClr val="232323"/>
                          </a:solidFill>
                          <a:latin typeface="Arial"/>
                        </a:rPr>
                        <a:t>21–26.2</a:t>
                      </a:r>
                    </a:p>
                  </a:txBody>
                  <a:tcPr marL="50800" marR="50800"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>
                          <a:solidFill>
                            <a:srgbClr val="232323"/>
                          </a:solidFill>
                          <a:latin typeface="Arial"/>
                        </a:rPr>
                        <a:t>השלמות</a:t>
                      </a:r>
                    </a:p>
                  </a:txBody>
                  <a:tcPr marL="50800" marR="50800"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e-IL" sz="1000" dirty="0">
                          <a:solidFill>
                            <a:srgbClr val="232323"/>
                          </a:solidFill>
                          <a:latin typeface="Arial"/>
                        </a:rPr>
                        <a:t>חזרה גיאומטריה.</a:t>
                      </a:r>
                      <a:endParaRPr sz="1000" dirty="0">
                        <a:solidFill>
                          <a:srgbClr val="232323"/>
                        </a:solidFill>
                        <a:latin typeface="Arial"/>
                      </a:endParaRPr>
                    </a:p>
                  </a:txBody>
                  <a:tcPr marL="50800" marR="50800"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dirty="0" err="1">
                          <a:solidFill>
                            <a:srgbClr val="232323"/>
                          </a:solidFill>
                          <a:latin typeface="Arial"/>
                        </a:rPr>
                        <a:t>בעיות</a:t>
                      </a:r>
                      <a:r>
                        <a:rPr sz="1000" dirty="0">
                          <a:solidFill>
                            <a:srgbClr val="232323"/>
                          </a:solidFill>
                          <a:latin typeface="Arial"/>
                        </a:rPr>
                        <a:t> </a:t>
                      </a:r>
                      <a:r>
                        <a:rPr sz="1000" dirty="0" err="1">
                          <a:solidFill>
                            <a:srgbClr val="232323"/>
                          </a:solidFill>
                          <a:latin typeface="Arial"/>
                        </a:rPr>
                        <a:t>קיצון</a:t>
                      </a:r>
                      <a:r>
                        <a:rPr lang="he-IL" sz="1000" dirty="0">
                          <a:solidFill>
                            <a:srgbClr val="232323"/>
                          </a:solidFill>
                          <a:latin typeface="Arial"/>
                        </a:rPr>
                        <a:t> – פונקציות טריגונומטריות.</a:t>
                      </a:r>
                      <a:endParaRPr sz="1000" dirty="0">
                        <a:solidFill>
                          <a:srgbClr val="232323"/>
                        </a:solidFill>
                        <a:latin typeface="Arial"/>
                      </a:endParaRPr>
                    </a:p>
                  </a:txBody>
                  <a:tcPr marL="50800" marR="50800">
                    <a:solidFill>
                      <a:srgbClr val="F4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50371">
                <a:tc>
                  <a:txBody>
                    <a:bodyPr/>
                    <a:lstStyle/>
                    <a:p>
                      <a:pPr algn="r"/>
                      <a:r>
                        <a:rPr sz="1000">
                          <a:solidFill>
                            <a:srgbClr val="232323"/>
                          </a:solidFill>
                          <a:latin typeface="Arial"/>
                        </a:rPr>
                        <a:t>28.2–5.3</a:t>
                      </a:r>
                    </a:p>
                  </a:txBody>
                  <a:tcPr marL="50800" marR="508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>
                          <a:solidFill>
                            <a:srgbClr val="232323"/>
                          </a:solidFill>
                          <a:latin typeface="Arial"/>
                        </a:rPr>
                        <a:t>סגירת חומר</a:t>
                      </a:r>
                    </a:p>
                  </a:txBody>
                  <a:tcPr marL="50800" marR="508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>
                          <a:solidFill>
                            <a:srgbClr val="232323"/>
                          </a:solidFill>
                          <a:latin typeface="Arial"/>
                        </a:rPr>
                        <a:t>השלמות אחרונות ותרגול</a:t>
                      </a:r>
                    </a:p>
                  </a:txBody>
                  <a:tcPr marL="50800" marR="508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e-IL" sz="1000" dirty="0" err="1">
                          <a:solidFill>
                            <a:srgbClr val="232323"/>
                          </a:solidFill>
                          <a:latin typeface="Arial"/>
                        </a:rPr>
                        <a:t>תירגול</a:t>
                      </a:r>
                      <a:r>
                        <a:rPr lang="he-IL" sz="1000" dirty="0">
                          <a:solidFill>
                            <a:srgbClr val="232323"/>
                          </a:solidFill>
                          <a:latin typeface="Arial"/>
                        </a:rPr>
                        <a:t> שאלות קצרות</a:t>
                      </a:r>
                      <a:endParaRPr sz="1000" dirty="0">
                        <a:solidFill>
                          <a:srgbClr val="232323"/>
                        </a:solidFill>
                        <a:latin typeface="Arial"/>
                      </a:endParaRPr>
                    </a:p>
                  </a:txBody>
                  <a:tcPr marL="50800" marR="5080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50371">
                <a:tc>
                  <a:txBody>
                    <a:bodyPr/>
                    <a:lstStyle/>
                    <a:p>
                      <a:pPr algn="r"/>
                      <a:r>
                        <a:rPr sz="1000">
                          <a:solidFill>
                            <a:srgbClr val="232323"/>
                          </a:solidFill>
                          <a:latin typeface="Arial"/>
                        </a:rPr>
                        <a:t>7–12.3</a:t>
                      </a:r>
                    </a:p>
                  </a:txBody>
                  <a:tcPr marL="50800" marR="50800"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>
                          <a:solidFill>
                            <a:srgbClr val="232323"/>
                          </a:solidFill>
                          <a:latin typeface="Arial"/>
                        </a:rPr>
                        <a:t>סגירת חומר</a:t>
                      </a:r>
                    </a:p>
                  </a:txBody>
                  <a:tcPr marL="50800" marR="50800"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dirty="0" err="1">
                          <a:solidFill>
                            <a:srgbClr val="232323"/>
                          </a:solidFill>
                          <a:latin typeface="Arial"/>
                        </a:rPr>
                        <a:t>שאלות</a:t>
                      </a:r>
                      <a:r>
                        <a:rPr sz="1000" dirty="0">
                          <a:solidFill>
                            <a:srgbClr val="232323"/>
                          </a:solidFill>
                          <a:latin typeface="Arial"/>
                        </a:rPr>
                        <a:t> </a:t>
                      </a:r>
                      <a:r>
                        <a:rPr sz="1000" dirty="0" err="1">
                          <a:solidFill>
                            <a:srgbClr val="232323"/>
                          </a:solidFill>
                          <a:latin typeface="Arial"/>
                        </a:rPr>
                        <a:t>משולבות</a:t>
                      </a:r>
                      <a:endParaRPr sz="1000" dirty="0">
                        <a:solidFill>
                          <a:srgbClr val="232323"/>
                        </a:solidFill>
                        <a:latin typeface="Arial"/>
                      </a:endParaRPr>
                    </a:p>
                  </a:txBody>
                  <a:tcPr marL="50800" marR="50800"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e-IL" sz="1000" dirty="0" err="1">
                          <a:solidFill>
                            <a:srgbClr val="232323"/>
                          </a:solidFill>
                          <a:latin typeface="Arial"/>
                        </a:rPr>
                        <a:t>תירגול</a:t>
                      </a:r>
                      <a:r>
                        <a:rPr lang="he-IL" sz="1000" dirty="0">
                          <a:solidFill>
                            <a:srgbClr val="232323"/>
                          </a:solidFill>
                          <a:latin typeface="Arial"/>
                        </a:rPr>
                        <a:t> שאלות קצרות</a:t>
                      </a:r>
                      <a:endParaRPr sz="1000" dirty="0">
                        <a:solidFill>
                          <a:srgbClr val="232323"/>
                        </a:solidFill>
                        <a:latin typeface="Arial"/>
                      </a:endParaRPr>
                    </a:p>
                  </a:txBody>
                  <a:tcPr marL="50800" marR="50800">
                    <a:solidFill>
                      <a:srgbClr val="F4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50371">
                <a:tc>
                  <a:txBody>
                    <a:bodyPr/>
                    <a:lstStyle/>
                    <a:p>
                      <a:pPr algn="r"/>
                      <a:r>
                        <a:rPr sz="1000">
                          <a:solidFill>
                            <a:srgbClr val="232323"/>
                          </a:solidFill>
                          <a:latin typeface="Arial"/>
                        </a:rPr>
                        <a:t>14–19.3</a:t>
                      </a:r>
                    </a:p>
                  </a:txBody>
                  <a:tcPr marL="50800" marR="508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>
                          <a:solidFill>
                            <a:srgbClr val="232323"/>
                          </a:solidFill>
                          <a:latin typeface="Arial"/>
                        </a:rPr>
                        <a:t>מעבר לחזרות</a:t>
                      </a:r>
                    </a:p>
                  </a:txBody>
                  <a:tcPr marL="50800" marR="508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>
                          <a:solidFill>
                            <a:srgbClr val="232323"/>
                          </a:solidFill>
                          <a:latin typeface="Arial"/>
                        </a:rPr>
                        <a:t>סיום חומר חדש בתחילת השבוע; מעבר לחזרות</a:t>
                      </a:r>
                    </a:p>
                  </a:txBody>
                  <a:tcPr marL="50800" marR="508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dirty="0" err="1">
                          <a:solidFill>
                            <a:srgbClr val="232323"/>
                          </a:solidFill>
                          <a:latin typeface="Arial"/>
                        </a:rPr>
                        <a:t>חזרות</a:t>
                      </a:r>
                      <a:r>
                        <a:rPr sz="1000" dirty="0">
                          <a:solidFill>
                            <a:srgbClr val="232323"/>
                          </a:solidFill>
                          <a:latin typeface="Arial"/>
                        </a:rPr>
                        <a:t> </a:t>
                      </a:r>
                      <a:r>
                        <a:rPr sz="1000" dirty="0" err="1">
                          <a:solidFill>
                            <a:srgbClr val="232323"/>
                          </a:solidFill>
                          <a:latin typeface="Arial"/>
                        </a:rPr>
                        <a:t>לפי</a:t>
                      </a:r>
                      <a:r>
                        <a:rPr sz="1000" dirty="0">
                          <a:solidFill>
                            <a:srgbClr val="232323"/>
                          </a:solidFill>
                          <a:latin typeface="Arial"/>
                        </a:rPr>
                        <a:t> </a:t>
                      </a:r>
                      <a:r>
                        <a:rPr sz="1000" dirty="0" err="1">
                          <a:solidFill>
                            <a:srgbClr val="232323"/>
                          </a:solidFill>
                          <a:latin typeface="Arial"/>
                        </a:rPr>
                        <a:t>נושאים</a:t>
                      </a:r>
                      <a:endParaRPr sz="1000" dirty="0">
                        <a:solidFill>
                          <a:srgbClr val="232323"/>
                        </a:solidFill>
                        <a:latin typeface="Arial"/>
                      </a:endParaRPr>
                    </a:p>
                  </a:txBody>
                  <a:tcPr marL="50800" marR="5080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182880"/>
            <a:ext cx="1115568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rtl="1"/>
            <a:r>
              <a:rPr sz="2500" b="1">
                <a:solidFill>
                  <a:srgbClr val="18304A"/>
                </a:solidFill>
                <a:latin typeface="Arial"/>
              </a:rPr>
              <a:t>571 בתשפ״ז — מה נשאר באלגברה ובהסתברות?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731520"/>
            <a:ext cx="1115568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rtl="1"/>
            <a:r>
              <a:rPr sz="1050">
                <a:solidFill>
                  <a:srgbClr val="235896"/>
                </a:solidFill>
                <a:latin typeface="Arial"/>
              </a:rPr>
              <a:t>פירוט מתוך תוכנית הלימודים לכיתה י״א, לאחר הפחתות תשפ״ז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1170432"/>
            <a:ext cx="3657600" cy="2331720"/>
          </a:xfrm>
          <a:prstGeom prst="roundRect">
            <a:avLst/>
          </a:prstGeom>
          <a:solidFill>
            <a:srgbClr val="EDF8F0"/>
          </a:solidFill>
          <a:ln>
            <a:solidFill>
              <a:srgbClr val="C4D2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18872" tIns="82296" rIns="118872" bIns="64008" rtlCol="0" anchor="ctr"/>
          <a:lstStyle/>
          <a:p>
            <a:pPr algn="r" rtl="1"/>
            <a:r>
              <a:rPr sz="1400" b="1" dirty="0" err="1">
                <a:solidFill>
                  <a:srgbClr val="235896"/>
                </a:solidFill>
                <a:latin typeface="Arial"/>
              </a:rPr>
              <a:t>סדרות</a:t>
            </a:r>
            <a:r>
              <a:rPr sz="1400" b="1" dirty="0">
                <a:solidFill>
                  <a:srgbClr val="235896"/>
                </a:solidFill>
                <a:latin typeface="Arial"/>
              </a:rPr>
              <a:t> — </a:t>
            </a:r>
            <a:r>
              <a:rPr sz="1400" b="1" dirty="0" err="1">
                <a:solidFill>
                  <a:srgbClr val="235896"/>
                </a:solidFill>
                <a:latin typeface="Arial"/>
              </a:rPr>
              <a:t>בתשפ״ז</a:t>
            </a:r>
            <a:endParaRPr sz="1400" b="1" dirty="0">
              <a:solidFill>
                <a:srgbClr val="235896"/>
              </a:solidFill>
              <a:latin typeface="Arial"/>
            </a:endParaRPr>
          </a:p>
          <a:p>
            <a:pPr algn="r" rtl="1"/>
            <a:r>
              <a:rPr sz="969" dirty="0">
                <a:solidFill>
                  <a:srgbClr val="1E1E1E"/>
                </a:solidFill>
                <a:latin typeface="Arial"/>
              </a:rPr>
              <a:t>• </a:t>
            </a:r>
            <a:r>
              <a:rPr sz="969" dirty="0" err="1">
                <a:solidFill>
                  <a:srgbClr val="1E1E1E"/>
                </a:solidFill>
                <a:latin typeface="Arial"/>
              </a:rPr>
              <a:t>סדרה</a:t>
            </a:r>
            <a:r>
              <a:rPr sz="969" dirty="0">
                <a:solidFill>
                  <a:srgbClr val="1E1E1E"/>
                </a:solidFill>
                <a:latin typeface="Arial"/>
              </a:rPr>
              <a:t> </a:t>
            </a:r>
            <a:r>
              <a:rPr sz="969" dirty="0" err="1">
                <a:solidFill>
                  <a:srgbClr val="1E1E1E"/>
                </a:solidFill>
                <a:latin typeface="Arial"/>
              </a:rPr>
              <a:t>הנדסית</a:t>
            </a:r>
            <a:r>
              <a:rPr sz="969" dirty="0">
                <a:solidFill>
                  <a:srgbClr val="1E1E1E"/>
                </a:solidFill>
                <a:latin typeface="Arial"/>
              </a:rPr>
              <a:t>: </a:t>
            </a:r>
            <a:r>
              <a:rPr sz="969" dirty="0" err="1">
                <a:solidFill>
                  <a:srgbClr val="1E1E1E"/>
                </a:solidFill>
                <a:latin typeface="Arial"/>
              </a:rPr>
              <a:t>זיהוי</a:t>
            </a:r>
            <a:r>
              <a:rPr sz="969" dirty="0">
                <a:solidFill>
                  <a:srgbClr val="1E1E1E"/>
                </a:solidFill>
                <a:latin typeface="Arial"/>
              </a:rPr>
              <a:t>, </a:t>
            </a:r>
            <a:r>
              <a:rPr sz="969" dirty="0" err="1">
                <a:solidFill>
                  <a:srgbClr val="1E1E1E"/>
                </a:solidFill>
                <a:latin typeface="Arial"/>
              </a:rPr>
              <a:t>איבר</a:t>
            </a:r>
            <a:r>
              <a:rPr sz="969" dirty="0">
                <a:solidFill>
                  <a:srgbClr val="1E1E1E"/>
                </a:solidFill>
                <a:latin typeface="Arial"/>
              </a:rPr>
              <a:t> </a:t>
            </a:r>
            <a:r>
              <a:rPr sz="969" dirty="0" err="1">
                <a:solidFill>
                  <a:srgbClr val="1E1E1E"/>
                </a:solidFill>
                <a:latin typeface="Arial"/>
              </a:rPr>
              <a:t>כללי</a:t>
            </a:r>
            <a:r>
              <a:rPr sz="969" dirty="0">
                <a:solidFill>
                  <a:srgbClr val="1E1E1E"/>
                </a:solidFill>
                <a:latin typeface="Arial"/>
              </a:rPr>
              <a:t> </a:t>
            </a:r>
            <a:r>
              <a:rPr sz="969" dirty="0" err="1">
                <a:solidFill>
                  <a:srgbClr val="1E1E1E"/>
                </a:solidFill>
                <a:latin typeface="Arial"/>
              </a:rPr>
              <a:t>ותכונות</a:t>
            </a:r>
            <a:r>
              <a:rPr sz="969" dirty="0">
                <a:solidFill>
                  <a:srgbClr val="1E1E1E"/>
                </a:solidFill>
                <a:latin typeface="Arial"/>
              </a:rPr>
              <a:t>.</a:t>
            </a:r>
          </a:p>
          <a:p>
            <a:pPr algn="r" rtl="1"/>
            <a:r>
              <a:rPr sz="969" dirty="0">
                <a:solidFill>
                  <a:srgbClr val="1E1E1E"/>
                </a:solidFill>
                <a:latin typeface="Arial"/>
              </a:rPr>
              <a:t>• </a:t>
            </a:r>
            <a:r>
              <a:rPr sz="969" dirty="0" err="1">
                <a:solidFill>
                  <a:srgbClr val="1E1E1E"/>
                </a:solidFill>
                <a:latin typeface="Arial"/>
              </a:rPr>
              <a:t>סכום</a:t>
            </a:r>
            <a:r>
              <a:rPr sz="969" dirty="0">
                <a:solidFill>
                  <a:srgbClr val="1E1E1E"/>
                </a:solidFill>
                <a:latin typeface="Arial"/>
              </a:rPr>
              <a:t> </a:t>
            </a:r>
            <a:r>
              <a:rPr sz="969" dirty="0" err="1">
                <a:solidFill>
                  <a:srgbClr val="1E1E1E"/>
                </a:solidFill>
                <a:latin typeface="Arial"/>
              </a:rPr>
              <a:t>איברים</a:t>
            </a:r>
            <a:r>
              <a:rPr sz="969" dirty="0">
                <a:solidFill>
                  <a:srgbClr val="1E1E1E"/>
                </a:solidFill>
                <a:latin typeface="Arial"/>
              </a:rPr>
              <a:t> </a:t>
            </a:r>
            <a:r>
              <a:rPr sz="969" dirty="0" err="1">
                <a:solidFill>
                  <a:srgbClr val="1E1E1E"/>
                </a:solidFill>
                <a:latin typeface="Arial"/>
              </a:rPr>
              <a:t>בסדרה</a:t>
            </a:r>
            <a:r>
              <a:rPr sz="969" dirty="0">
                <a:solidFill>
                  <a:srgbClr val="1E1E1E"/>
                </a:solidFill>
                <a:latin typeface="Arial"/>
              </a:rPr>
              <a:t> </a:t>
            </a:r>
            <a:r>
              <a:rPr sz="969" dirty="0" err="1">
                <a:solidFill>
                  <a:srgbClr val="1E1E1E"/>
                </a:solidFill>
                <a:latin typeface="Arial"/>
              </a:rPr>
              <a:t>הנדסית</a:t>
            </a:r>
            <a:r>
              <a:rPr sz="969" dirty="0">
                <a:solidFill>
                  <a:srgbClr val="1E1E1E"/>
                </a:solidFill>
                <a:latin typeface="Arial"/>
              </a:rPr>
              <a:t>.</a:t>
            </a:r>
          </a:p>
          <a:p>
            <a:pPr algn="r" rtl="1"/>
            <a:r>
              <a:rPr sz="969" dirty="0">
                <a:solidFill>
                  <a:srgbClr val="1E1E1E"/>
                </a:solidFill>
                <a:latin typeface="Arial"/>
              </a:rPr>
              <a:t>• </a:t>
            </a:r>
            <a:r>
              <a:rPr sz="969" dirty="0" err="1">
                <a:solidFill>
                  <a:srgbClr val="1E1E1E"/>
                </a:solidFill>
                <a:latin typeface="Arial"/>
              </a:rPr>
              <a:t>סכום</a:t>
            </a:r>
            <a:r>
              <a:rPr sz="969" dirty="0">
                <a:solidFill>
                  <a:srgbClr val="1E1E1E"/>
                </a:solidFill>
                <a:latin typeface="Arial"/>
              </a:rPr>
              <a:t> </a:t>
            </a:r>
            <a:r>
              <a:rPr sz="969" dirty="0" err="1">
                <a:solidFill>
                  <a:srgbClr val="1E1E1E"/>
                </a:solidFill>
                <a:latin typeface="Arial"/>
              </a:rPr>
              <a:t>סדרה</a:t>
            </a:r>
            <a:r>
              <a:rPr sz="969" dirty="0">
                <a:solidFill>
                  <a:srgbClr val="1E1E1E"/>
                </a:solidFill>
                <a:latin typeface="Arial"/>
              </a:rPr>
              <a:t> </a:t>
            </a:r>
            <a:r>
              <a:rPr sz="969" dirty="0" err="1">
                <a:solidFill>
                  <a:srgbClr val="1E1E1E"/>
                </a:solidFill>
                <a:latin typeface="Arial"/>
              </a:rPr>
              <a:t>הנדסית</a:t>
            </a:r>
            <a:r>
              <a:rPr sz="969" dirty="0">
                <a:solidFill>
                  <a:srgbClr val="1E1E1E"/>
                </a:solidFill>
                <a:latin typeface="Arial"/>
              </a:rPr>
              <a:t> </a:t>
            </a:r>
            <a:r>
              <a:rPr sz="969" dirty="0" err="1">
                <a:solidFill>
                  <a:srgbClr val="1E1E1E"/>
                </a:solidFill>
                <a:latin typeface="Arial"/>
              </a:rPr>
              <a:t>אינסופית</a:t>
            </a:r>
            <a:r>
              <a:rPr sz="969" dirty="0">
                <a:solidFill>
                  <a:srgbClr val="1E1E1E"/>
                </a:solidFill>
                <a:latin typeface="Arial"/>
              </a:rPr>
              <a:t> </a:t>
            </a:r>
            <a:r>
              <a:rPr sz="969" dirty="0" err="1">
                <a:solidFill>
                  <a:srgbClr val="1E1E1E"/>
                </a:solidFill>
                <a:latin typeface="Arial"/>
              </a:rPr>
              <a:t>מתכנסת</a:t>
            </a:r>
            <a:r>
              <a:rPr sz="969" dirty="0">
                <a:solidFill>
                  <a:srgbClr val="1E1E1E"/>
                </a:solidFill>
                <a:latin typeface="Arial"/>
              </a:rPr>
              <a:t>.</a:t>
            </a:r>
          </a:p>
          <a:p>
            <a:pPr algn="r" rtl="1"/>
            <a:r>
              <a:rPr sz="969" dirty="0">
                <a:solidFill>
                  <a:srgbClr val="1E1E1E"/>
                </a:solidFill>
                <a:latin typeface="Arial"/>
              </a:rPr>
              <a:t>• </a:t>
            </a:r>
            <a:r>
              <a:rPr sz="969" dirty="0" err="1">
                <a:solidFill>
                  <a:srgbClr val="1E1E1E"/>
                </a:solidFill>
                <a:latin typeface="Arial"/>
              </a:rPr>
              <a:t>פעולות</a:t>
            </a:r>
            <a:r>
              <a:rPr sz="969" dirty="0">
                <a:solidFill>
                  <a:srgbClr val="1E1E1E"/>
                </a:solidFill>
                <a:latin typeface="Arial"/>
              </a:rPr>
              <a:t> </a:t>
            </a:r>
            <a:r>
              <a:rPr sz="969" dirty="0" err="1">
                <a:solidFill>
                  <a:srgbClr val="1E1E1E"/>
                </a:solidFill>
                <a:latin typeface="Arial"/>
              </a:rPr>
              <a:t>על</a:t>
            </a:r>
            <a:r>
              <a:rPr sz="969" dirty="0">
                <a:solidFill>
                  <a:srgbClr val="1E1E1E"/>
                </a:solidFill>
                <a:latin typeface="Arial"/>
              </a:rPr>
              <a:t> </a:t>
            </a:r>
            <a:r>
              <a:rPr sz="969" dirty="0" err="1">
                <a:solidFill>
                  <a:srgbClr val="1E1E1E"/>
                </a:solidFill>
                <a:latin typeface="Arial"/>
              </a:rPr>
              <a:t>איברי</a:t>
            </a:r>
            <a:r>
              <a:rPr sz="969" dirty="0">
                <a:solidFill>
                  <a:srgbClr val="1E1E1E"/>
                </a:solidFill>
                <a:latin typeface="Arial"/>
              </a:rPr>
              <a:t> </a:t>
            </a:r>
            <a:r>
              <a:rPr sz="969" dirty="0" err="1">
                <a:solidFill>
                  <a:srgbClr val="1E1E1E"/>
                </a:solidFill>
                <a:latin typeface="Arial"/>
              </a:rPr>
              <a:t>סדרה</a:t>
            </a:r>
            <a:r>
              <a:rPr sz="969" dirty="0">
                <a:solidFill>
                  <a:srgbClr val="1E1E1E"/>
                </a:solidFill>
                <a:latin typeface="Arial"/>
              </a:rPr>
              <a:t> </a:t>
            </a:r>
            <a:r>
              <a:rPr sz="969" dirty="0" err="1">
                <a:solidFill>
                  <a:srgbClr val="1E1E1E"/>
                </a:solidFill>
                <a:latin typeface="Arial"/>
              </a:rPr>
              <a:t>הנדסית</a:t>
            </a:r>
            <a:r>
              <a:rPr sz="969" dirty="0">
                <a:solidFill>
                  <a:srgbClr val="1E1E1E"/>
                </a:solidFill>
                <a:latin typeface="Arial"/>
              </a:rPr>
              <a:t> </a:t>
            </a:r>
            <a:r>
              <a:rPr sz="969" dirty="0" err="1">
                <a:solidFill>
                  <a:srgbClr val="1E1E1E"/>
                </a:solidFill>
                <a:latin typeface="Arial"/>
              </a:rPr>
              <a:t>ופתרון</a:t>
            </a:r>
            <a:r>
              <a:rPr sz="969" dirty="0">
                <a:solidFill>
                  <a:srgbClr val="1E1E1E"/>
                </a:solidFill>
                <a:latin typeface="Arial"/>
              </a:rPr>
              <a:t> </a:t>
            </a:r>
            <a:r>
              <a:rPr sz="969" dirty="0" err="1">
                <a:solidFill>
                  <a:srgbClr val="1E1E1E"/>
                </a:solidFill>
                <a:latin typeface="Arial"/>
              </a:rPr>
              <a:t>משוואות</a:t>
            </a:r>
            <a:r>
              <a:rPr sz="969" dirty="0">
                <a:solidFill>
                  <a:srgbClr val="1E1E1E"/>
                </a:solidFill>
                <a:latin typeface="Arial"/>
              </a:rPr>
              <a:t> </a:t>
            </a:r>
            <a:r>
              <a:rPr sz="969" dirty="0" err="1">
                <a:solidFill>
                  <a:srgbClr val="1E1E1E"/>
                </a:solidFill>
                <a:latin typeface="Arial"/>
              </a:rPr>
              <a:t>הנובעות</a:t>
            </a:r>
            <a:r>
              <a:rPr sz="969" dirty="0">
                <a:solidFill>
                  <a:srgbClr val="1E1E1E"/>
                </a:solidFill>
                <a:latin typeface="Arial"/>
              </a:rPr>
              <a:t> </a:t>
            </a:r>
            <a:r>
              <a:rPr sz="969" dirty="0" err="1">
                <a:solidFill>
                  <a:srgbClr val="1E1E1E"/>
                </a:solidFill>
                <a:latin typeface="Arial"/>
              </a:rPr>
              <a:t>ממנה</a:t>
            </a:r>
            <a:r>
              <a:rPr sz="969" dirty="0">
                <a:solidFill>
                  <a:srgbClr val="1E1E1E"/>
                </a:solidFill>
                <a:latin typeface="Arial"/>
              </a:rPr>
              <a:t>.</a:t>
            </a:r>
          </a:p>
          <a:p>
            <a:pPr algn="r" rtl="1"/>
            <a:r>
              <a:rPr sz="969" dirty="0">
                <a:solidFill>
                  <a:srgbClr val="1E1E1E"/>
                </a:solidFill>
                <a:latin typeface="Arial"/>
              </a:rPr>
              <a:t>• </a:t>
            </a:r>
            <a:r>
              <a:rPr sz="969" dirty="0" err="1">
                <a:solidFill>
                  <a:srgbClr val="1E1E1E"/>
                </a:solidFill>
                <a:latin typeface="Arial"/>
              </a:rPr>
              <a:t>לא</a:t>
            </a:r>
            <a:r>
              <a:rPr sz="969" dirty="0">
                <a:solidFill>
                  <a:srgbClr val="1E1E1E"/>
                </a:solidFill>
                <a:latin typeface="Arial"/>
              </a:rPr>
              <a:t> </a:t>
            </a:r>
            <a:r>
              <a:rPr sz="969" dirty="0" err="1">
                <a:solidFill>
                  <a:srgbClr val="1E1E1E"/>
                </a:solidFill>
                <a:latin typeface="Arial"/>
              </a:rPr>
              <a:t>בתשפ״ז</a:t>
            </a:r>
            <a:r>
              <a:rPr sz="969" dirty="0">
                <a:solidFill>
                  <a:srgbClr val="1E1E1E"/>
                </a:solidFill>
                <a:latin typeface="Arial"/>
              </a:rPr>
              <a:t>: </a:t>
            </a:r>
            <a:r>
              <a:rPr sz="969" dirty="0" err="1">
                <a:solidFill>
                  <a:srgbClr val="1E1E1E"/>
                </a:solidFill>
                <a:latin typeface="Arial"/>
              </a:rPr>
              <a:t>סדרה</a:t>
            </a:r>
            <a:r>
              <a:rPr sz="969" dirty="0">
                <a:solidFill>
                  <a:srgbClr val="1E1E1E"/>
                </a:solidFill>
                <a:latin typeface="Arial"/>
              </a:rPr>
              <a:t> </a:t>
            </a:r>
            <a:r>
              <a:rPr sz="969" dirty="0" err="1">
                <a:solidFill>
                  <a:srgbClr val="1E1E1E"/>
                </a:solidFill>
                <a:latin typeface="Arial"/>
              </a:rPr>
              <a:t>חשבונית</a:t>
            </a:r>
            <a:r>
              <a:rPr sz="969" dirty="0">
                <a:solidFill>
                  <a:srgbClr val="1E1E1E"/>
                </a:solidFill>
                <a:latin typeface="Arial"/>
              </a:rPr>
              <a:t>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279392" y="1170432"/>
            <a:ext cx="3657600" cy="2331720"/>
          </a:xfrm>
          <a:prstGeom prst="roundRect">
            <a:avLst/>
          </a:prstGeom>
          <a:solidFill>
            <a:srgbClr val="F0F6FB"/>
          </a:solidFill>
          <a:ln>
            <a:solidFill>
              <a:srgbClr val="C4D2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18872" tIns="82296" rIns="118872" bIns="64008" rtlCol="0" anchor="ctr"/>
          <a:lstStyle/>
          <a:p>
            <a:pPr algn="r" rtl="1"/>
            <a:r>
              <a:rPr sz="1400" b="1">
                <a:solidFill>
                  <a:srgbClr val="235896"/>
                </a:solidFill>
                <a:latin typeface="Arial"/>
              </a:rPr>
              <a:t>אינדוקציה מתמטית</a:t>
            </a:r>
          </a:p>
          <a:p>
            <a:pPr algn="r" rtl="1"/>
            <a:r>
              <a:rPr sz="955">
                <a:solidFill>
                  <a:srgbClr val="1E1E1E"/>
                </a:solidFill>
                <a:latin typeface="Arial"/>
              </a:rPr>
              <a:t>• הכרת עקרון האינדוקציה ושלבי ההוכחה.</a:t>
            </a:r>
          </a:p>
          <a:p>
            <a:pPr algn="r" rtl="1"/>
            <a:r>
              <a:rPr sz="955">
                <a:solidFill>
                  <a:srgbClr val="1E1E1E"/>
                </a:solidFill>
                <a:latin typeface="Arial"/>
              </a:rPr>
              <a:t>• הוכחת סכומי סדרות שבהם האיבר הראשון קבוע ובכל שלב נוסף איבר אחד.</a:t>
            </a:r>
          </a:p>
          <a:p>
            <a:pPr algn="r" rtl="1"/>
            <a:r>
              <a:rPr sz="955">
                <a:solidFill>
                  <a:srgbClr val="1E1E1E"/>
                </a:solidFill>
                <a:latin typeface="Arial"/>
              </a:rPr>
              <a:t>• הוכחת שקילות של הצגות שונות של סדרה.</a:t>
            </a:r>
          </a:p>
          <a:p>
            <a:pPr algn="r" rtl="1"/>
            <a:r>
              <a:rPr sz="955">
                <a:solidFill>
                  <a:srgbClr val="1E1E1E"/>
                </a:solidFill>
                <a:latin typeface="Arial"/>
              </a:rPr>
              <a:t>• זיהוי הוכחות תקינות וזיהוי מהלכים שגויים.</a:t>
            </a:r>
          </a:p>
          <a:p>
            <a:pPr algn="r" rtl="1"/>
            <a:r>
              <a:rPr sz="955">
                <a:solidFill>
                  <a:srgbClr val="1E1E1E"/>
                </a:solidFill>
                <a:latin typeface="Arial"/>
              </a:rPr>
              <a:t>• לא בתשפ״ז: בעיות התחלקות וטענות המיוצגות באופן ויזואלי.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055864" y="1170432"/>
            <a:ext cx="3657600" cy="2331720"/>
          </a:xfrm>
          <a:prstGeom prst="roundRect">
            <a:avLst/>
          </a:prstGeom>
          <a:solidFill>
            <a:srgbClr val="FDF7E5"/>
          </a:solidFill>
          <a:ln>
            <a:solidFill>
              <a:srgbClr val="C4D2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18872" tIns="82296" rIns="118872" bIns="64008" rtlCol="0" anchor="ctr"/>
          <a:lstStyle/>
          <a:p>
            <a:pPr algn="r" rtl="1"/>
            <a:r>
              <a:rPr sz="1400" b="1">
                <a:solidFill>
                  <a:srgbClr val="235896"/>
                </a:solidFill>
                <a:latin typeface="Arial"/>
              </a:rPr>
              <a:t>הסתברות</a:t>
            </a:r>
          </a:p>
          <a:p>
            <a:pPr algn="r" rtl="1"/>
            <a:r>
              <a:rPr sz="955">
                <a:solidFill>
                  <a:srgbClr val="1E1E1E"/>
                </a:solidFill>
                <a:latin typeface="Arial"/>
              </a:rPr>
              <a:t>• מרחב מדגם ומאורע; פעולות על מאורעות.</a:t>
            </a:r>
          </a:p>
          <a:p>
            <a:pPr algn="r" rtl="1"/>
            <a:r>
              <a:rPr sz="955">
                <a:solidFill>
                  <a:srgbClr val="1E1E1E"/>
                </a:solidFill>
                <a:latin typeface="Arial"/>
              </a:rPr>
              <a:t>• חוקי הסתברות והסתברות מותנית.</a:t>
            </a:r>
          </a:p>
          <a:p>
            <a:pPr algn="r" rtl="1"/>
            <a:r>
              <a:rPr sz="955">
                <a:solidFill>
                  <a:srgbClr val="1E1E1E"/>
                </a:solidFill>
                <a:latin typeface="Arial"/>
              </a:rPr>
              <a:t>• ייצוג וחישוב באמצעות טבלה דו־ממדית או עץ הסתברויות רב־שלבי.</a:t>
            </a:r>
          </a:p>
          <a:p>
            <a:pPr algn="r" rtl="1"/>
            <a:r>
              <a:rPr sz="955">
                <a:solidFill>
                  <a:srgbClr val="1E1E1E"/>
                </a:solidFill>
                <a:latin typeface="Arial"/>
              </a:rPr>
              <a:t>• מאורעות תלויים ובלתי תלויים.</a:t>
            </a:r>
          </a:p>
          <a:p>
            <a:pPr algn="r" rtl="1"/>
            <a:r>
              <a:rPr sz="955">
                <a:solidFill>
                  <a:srgbClr val="1E1E1E"/>
                </a:solidFill>
                <a:latin typeface="Arial"/>
              </a:rPr>
              <a:t>• מאורעות רב־שלביים ושימוש בנוסחת ברנולי.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תמונה 6">
            <a:extLst>
              <a:ext uri="{FF2B5EF4-FFF2-40B4-BE49-F238E27FC236}">
                <a16:creationId xmlns:a16="http://schemas.microsoft.com/office/drawing/2014/main" id="{761E479C-1674-4E8A-A8C1-2092A3D883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4662" y="1035651"/>
            <a:ext cx="4527783" cy="5099312"/>
          </a:xfrm>
          <a:prstGeom prst="rect">
            <a:avLst/>
          </a:prstGeom>
        </p:spPr>
      </p:pic>
      <p:pic>
        <p:nvPicPr>
          <p:cNvPr id="9" name="תמונה 8">
            <a:extLst>
              <a:ext uri="{FF2B5EF4-FFF2-40B4-BE49-F238E27FC236}">
                <a16:creationId xmlns:a16="http://schemas.microsoft.com/office/drawing/2014/main" id="{2CEADDD3-AE45-420E-B375-BEF3B6B5EA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0821" y="1035652"/>
            <a:ext cx="3744842" cy="3493364"/>
          </a:xfrm>
          <a:prstGeom prst="rect">
            <a:avLst/>
          </a:prstGeom>
        </p:spPr>
      </p:pic>
      <p:pic>
        <p:nvPicPr>
          <p:cNvPr id="11" name="תמונה 10">
            <a:extLst>
              <a:ext uri="{FF2B5EF4-FFF2-40B4-BE49-F238E27FC236}">
                <a16:creationId xmlns:a16="http://schemas.microsoft.com/office/drawing/2014/main" id="{81D2C0D1-EAB3-43DB-B85F-ED5B4FB4C1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184416"/>
            <a:ext cx="3737845" cy="2838982"/>
          </a:xfrm>
          <a:prstGeom prst="rect">
            <a:avLst/>
          </a:prstGeom>
        </p:spPr>
      </p:pic>
      <p:sp>
        <p:nvSpPr>
          <p:cNvPr id="13" name="תיבת טקסט 12">
            <a:extLst>
              <a:ext uri="{FF2B5EF4-FFF2-40B4-BE49-F238E27FC236}">
                <a16:creationId xmlns:a16="http://schemas.microsoft.com/office/drawing/2014/main" id="{D28E7EE5-992D-4E69-B000-5AC9A455E78C}"/>
              </a:ext>
            </a:extLst>
          </p:cNvPr>
          <p:cNvSpPr txBox="1"/>
          <p:nvPr/>
        </p:nvSpPr>
        <p:spPr>
          <a:xfrm>
            <a:off x="7006492" y="570523"/>
            <a:ext cx="42017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e-IL" dirty="0">
                <a:solidFill>
                  <a:srgbClr val="00B0F0"/>
                </a:solidFill>
              </a:rPr>
              <a:t>דוגמה להוכחה בהתלכדות סדרות באינדוקציה</a:t>
            </a:r>
            <a:endParaRPr lang="en-IL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59393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182880"/>
            <a:ext cx="1115568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rtl="1"/>
            <a:r>
              <a:rPr sz="2500" b="1">
                <a:solidFill>
                  <a:srgbClr val="18304A"/>
                </a:solidFill>
                <a:latin typeface="Arial"/>
              </a:rPr>
              <a:t>571 בתשפ״ז — גיאומטריה וטריגונומטריה במישור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188720"/>
            <a:ext cx="5303520" cy="4526280"/>
          </a:xfrm>
          <a:prstGeom prst="roundRect">
            <a:avLst/>
          </a:prstGeom>
          <a:solidFill>
            <a:srgbClr val="EDF8F0"/>
          </a:solidFill>
          <a:ln>
            <a:solidFill>
              <a:srgbClr val="C4D2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18872" tIns="82296" rIns="118872" bIns="64008" rtlCol="0" anchor="ctr"/>
          <a:lstStyle/>
          <a:p>
            <a:pPr algn="r" rtl="1"/>
            <a:r>
              <a:rPr sz="1400" b="1">
                <a:solidFill>
                  <a:srgbClr val="235896"/>
                </a:solidFill>
                <a:latin typeface="Arial"/>
              </a:rPr>
              <a:t>גיאומטריה</a:t>
            </a:r>
          </a:p>
          <a:p>
            <a:pPr algn="r" rtl="1"/>
            <a:r>
              <a:rPr sz="955">
                <a:solidFill>
                  <a:srgbClr val="1E1E1E"/>
                </a:solidFill>
                <a:latin typeface="Arial"/>
              </a:rPr>
              <a:t>• משפטים ותכונות במשולשים, מרובעים ומעגלים במסגרת התוכנית.</a:t>
            </a:r>
          </a:p>
          <a:p>
            <a:pPr algn="r" rtl="1"/>
            <a:r>
              <a:rPr sz="955">
                <a:solidFill>
                  <a:srgbClr val="1E1E1E"/>
                </a:solidFill>
                <a:latin typeface="Arial"/>
              </a:rPr>
              <a:t>• דמיון משולשים ויחסים הנובעים מדמיון.</a:t>
            </a:r>
          </a:p>
          <a:p>
            <a:pPr algn="r" rtl="1"/>
            <a:r>
              <a:rPr sz="955">
                <a:solidFill>
                  <a:srgbClr val="1E1E1E"/>
                </a:solidFill>
                <a:latin typeface="Arial"/>
              </a:rPr>
              <a:t>• שילוב של תכונות גאומטריות בהוכחות ובבעיות חישוב.</a:t>
            </a:r>
          </a:p>
          <a:p>
            <a:pPr algn="r" rtl="1"/>
            <a:r>
              <a:rPr sz="955">
                <a:solidFill>
                  <a:srgbClr val="1E1E1E"/>
                </a:solidFill>
                <a:latin typeface="Arial"/>
              </a:rPr>
              <a:t>• שימוש במשפטים הקשורים למעגל, מיתרים, זוויות ומשיקים לפי התוכנית.</a:t>
            </a:r>
          </a:p>
          <a:p>
            <a:pPr algn="r" rtl="1"/>
            <a:r>
              <a:rPr sz="955">
                <a:solidFill>
                  <a:srgbClr val="1E1E1E"/>
                </a:solidFill>
                <a:latin typeface="Arial"/>
              </a:rPr>
              <a:t>• לא בתשפ״ז: מרובע חוסם מעגל.</a:t>
            </a:r>
          </a:p>
          <a:p>
            <a:pPr algn="r" rtl="1"/>
            <a:r>
              <a:rPr sz="955">
                <a:solidFill>
                  <a:srgbClr val="1E1E1E"/>
                </a:solidFill>
                <a:latin typeface="Arial"/>
              </a:rPr>
              <a:t>• לא בתשפ״ז: היחס במשולשים דומים בין היקפים, תיכונים, חוצי זוויות, רדיוסי מעגלים חוסמים ומעגלים חסומים.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55510" y="1368474"/>
            <a:ext cx="5303520" cy="4526280"/>
          </a:xfrm>
          <a:prstGeom prst="roundRect">
            <a:avLst/>
          </a:prstGeom>
          <a:solidFill>
            <a:srgbClr val="FDF7E5"/>
          </a:solidFill>
          <a:ln>
            <a:solidFill>
              <a:srgbClr val="C4D2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18872" tIns="82296" rIns="118872" bIns="64008" rtlCol="0" anchor="ctr"/>
          <a:lstStyle/>
          <a:p>
            <a:pPr algn="r" rtl="1"/>
            <a:r>
              <a:rPr sz="1400" b="1" dirty="0" err="1">
                <a:solidFill>
                  <a:srgbClr val="235896"/>
                </a:solidFill>
                <a:latin typeface="Arial"/>
              </a:rPr>
              <a:t>טריגונומטריה</a:t>
            </a:r>
            <a:r>
              <a:rPr sz="1400" b="1" dirty="0">
                <a:solidFill>
                  <a:srgbClr val="235896"/>
                </a:solidFill>
                <a:latin typeface="Arial"/>
              </a:rPr>
              <a:t> </a:t>
            </a:r>
            <a:r>
              <a:rPr sz="1400" b="1" dirty="0" err="1">
                <a:solidFill>
                  <a:srgbClr val="235896"/>
                </a:solidFill>
                <a:latin typeface="Arial"/>
              </a:rPr>
              <a:t>במישור</a:t>
            </a:r>
            <a:endParaRPr sz="1400" b="1" dirty="0">
              <a:solidFill>
                <a:srgbClr val="235896"/>
              </a:solidFill>
              <a:latin typeface="Arial"/>
            </a:endParaRPr>
          </a:p>
          <a:p>
            <a:pPr algn="r" rtl="1"/>
            <a:r>
              <a:rPr sz="980" dirty="0">
                <a:solidFill>
                  <a:srgbClr val="1E1E1E"/>
                </a:solidFill>
                <a:latin typeface="Arial"/>
              </a:rPr>
              <a:t>• </a:t>
            </a:r>
            <a:r>
              <a:rPr sz="980" dirty="0" err="1">
                <a:solidFill>
                  <a:srgbClr val="1E1E1E"/>
                </a:solidFill>
                <a:latin typeface="Arial"/>
              </a:rPr>
              <a:t>פתרון</a:t>
            </a:r>
            <a:r>
              <a:rPr sz="980" dirty="0">
                <a:solidFill>
                  <a:srgbClr val="1E1E1E"/>
                </a:solidFill>
                <a:latin typeface="Arial"/>
              </a:rPr>
              <a:t> </a:t>
            </a:r>
            <a:r>
              <a:rPr sz="980" dirty="0" err="1">
                <a:solidFill>
                  <a:srgbClr val="1E1E1E"/>
                </a:solidFill>
                <a:latin typeface="Arial"/>
              </a:rPr>
              <a:t>בעיות</a:t>
            </a:r>
            <a:r>
              <a:rPr sz="980" dirty="0">
                <a:solidFill>
                  <a:srgbClr val="1E1E1E"/>
                </a:solidFill>
                <a:latin typeface="Arial"/>
              </a:rPr>
              <a:t> </a:t>
            </a:r>
            <a:r>
              <a:rPr sz="980" dirty="0" err="1">
                <a:solidFill>
                  <a:srgbClr val="1E1E1E"/>
                </a:solidFill>
                <a:latin typeface="Arial"/>
              </a:rPr>
              <a:t>גאומטריות</a:t>
            </a:r>
            <a:r>
              <a:rPr sz="980" dirty="0">
                <a:solidFill>
                  <a:srgbClr val="1E1E1E"/>
                </a:solidFill>
                <a:latin typeface="Arial"/>
              </a:rPr>
              <a:t> </a:t>
            </a:r>
            <a:r>
              <a:rPr sz="980" dirty="0" err="1">
                <a:solidFill>
                  <a:srgbClr val="1E1E1E"/>
                </a:solidFill>
                <a:latin typeface="Arial"/>
              </a:rPr>
              <a:t>באמצעות</a:t>
            </a:r>
            <a:r>
              <a:rPr sz="980" dirty="0">
                <a:solidFill>
                  <a:srgbClr val="1E1E1E"/>
                </a:solidFill>
                <a:latin typeface="Arial"/>
              </a:rPr>
              <a:t> </a:t>
            </a:r>
            <a:r>
              <a:rPr sz="980" dirty="0" err="1">
                <a:solidFill>
                  <a:srgbClr val="1E1E1E"/>
                </a:solidFill>
                <a:latin typeface="Arial"/>
              </a:rPr>
              <a:t>טריגונומטריה</a:t>
            </a:r>
            <a:r>
              <a:rPr sz="980" dirty="0">
                <a:solidFill>
                  <a:srgbClr val="1E1E1E"/>
                </a:solidFill>
                <a:latin typeface="Arial"/>
              </a:rPr>
              <a:t>.</a:t>
            </a:r>
          </a:p>
          <a:p>
            <a:pPr algn="r" rtl="1"/>
            <a:r>
              <a:rPr sz="980" dirty="0">
                <a:solidFill>
                  <a:srgbClr val="1E1E1E"/>
                </a:solidFill>
                <a:latin typeface="Arial"/>
              </a:rPr>
              <a:t>• </a:t>
            </a:r>
            <a:r>
              <a:rPr sz="980" dirty="0" err="1">
                <a:solidFill>
                  <a:srgbClr val="1E1E1E"/>
                </a:solidFill>
                <a:latin typeface="Arial"/>
              </a:rPr>
              <a:t>משפט</a:t>
            </a:r>
            <a:r>
              <a:rPr sz="980" dirty="0">
                <a:solidFill>
                  <a:srgbClr val="1E1E1E"/>
                </a:solidFill>
                <a:latin typeface="Arial"/>
              </a:rPr>
              <a:t> </a:t>
            </a:r>
            <a:r>
              <a:rPr sz="980" dirty="0" err="1">
                <a:solidFill>
                  <a:srgbClr val="1E1E1E"/>
                </a:solidFill>
                <a:latin typeface="Arial"/>
              </a:rPr>
              <a:t>הסינוסים</a:t>
            </a:r>
            <a:r>
              <a:rPr sz="980" dirty="0">
                <a:solidFill>
                  <a:srgbClr val="1E1E1E"/>
                </a:solidFill>
                <a:latin typeface="Arial"/>
              </a:rPr>
              <a:t>.</a:t>
            </a:r>
          </a:p>
          <a:p>
            <a:pPr algn="r" rtl="1"/>
            <a:r>
              <a:rPr sz="980" dirty="0">
                <a:solidFill>
                  <a:srgbClr val="1E1E1E"/>
                </a:solidFill>
                <a:latin typeface="Arial"/>
              </a:rPr>
              <a:t>• </a:t>
            </a:r>
            <a:r>
              <a:rPr sz="980" dirty="0" err="1">
                <a:solidFill>
                  <a:srgbClr val="1E1E1E"/>
                </a:solidFill>
                <a:latin typeface="Arial"/>
              </a:rPr>
              <a:t>משפט</a:t>
            </a:r>
            <a:r>
              <a:rPr sz="980" dirty="0">
                <a:solidFill>
                  <a:srgbClr val="1E1E1E"/>
                </a:solidFill>
                <a:latin typeface="Arial"/>
              </a:rPr>
              <a:t> </a:t>
            </a:r>
            <a:r>
              <a:rPr sz="980" dirty="0" err="1">
                <a:solidFill>
                  <a:srgbClr val="1E1E1E"/>
                </a:solidFill>
                <a:latin typeface="Arial"/>
              </a:rPr>
              <a:t>הקוסינוסים</a:t>
            </a:r>
            <a:r>
              <a:rPr sz="980" dirty="0">
                <a:solidFill>
                  <a:srgbClr val="1E1E1E"/>
                </a:solidFill>
                <a:latin typeface="Arial"/>
              </a:rPr>
              <a:t>.</a:t>
            </a:r>
          </a:p>
          <a:p>
            <a:pPr algn="r" rtl="1"/>
            <a:r>
              <a:rPr sz="980" dirty="0">
                <a:solidFill>
                  <a:srgbClr val="1E1E1E"/>
                </a:solidFill>
                <a:latin typeface="Arial"/>
              </a:rPr>
              <a:t>• </a:t>
            </a:r>
            <a:r>
              <a:rPr sz="980" dirty="0" err="1">
                <a:solidFill>
                  <a:srgbClr val="1E1E1E"/>
                </a:solidFill>
                <a:latin typeface="Arial"/>
              </a:rPr>
              <a:t>שימוש</a:t>
            </a:r>
            <a:r>
              <a:rPr sz="980" dirty="0">
                <a:solidFill>
                  <a:srgbClr val="1E1E1E"/>
                </a:solidFill>
                <a:latin typeface="Arial"/>
              </a:rPr>
              <a:t> </a:t>
            </a:r>
            <a:r>
              <a:rPr sz="980" dirty="0" err="1">
                <a:solidFill>
                  <a:srgbClr val="1E1E1E"/>
                </a:solidFill>
                <a:latin typeface="Arial"/>
              </a:rPr>
              <a:t>ביחסים</a:t>
            </a:r>
            <a:r>
              <a:rPr sz="980" dirty="0">
                <a:solidFill>
                  <a:srgbClr val="1E1E1E"/>
                </a:solidFill>
                <a:latin typeface="Arial"/>
              </a:rPr>
              <a:t> </a:t>
            </a:r>
            <a:r>
              <a:rPr sz="980" dirty="0" err="1">
                <a:solidFill>
                  <a:srgbClr val="1E1E1E"/>
                </a:solidFill>
                <a:latin typeface="Arial"/>
              </a:rPr>
              <a:t>טריגונומטריים</a:t>
            </a:r>
            <a:r>
              <a:rPr sz="980" dirty="0">
                <a:solidFill>
                  <a:srgbClr val="1E1E1E"/>
                </a:solidFill>
                <a:latin typeface="Arial"/>
              </a:rPr>
              <a:t> </a:t>
            </a:r>
            <a:r>
              <a:rPr sz="980" dirty="0" err="1">
                <a:solidFill>
                  <a:srgbClr val="1E1E1E"/>
                </a:solidFill>
                <a:latin typeface="Arial"/>
              </a:rPr>
              <a:t>במשולשים</a:t>
            </a:r>
            <a:r>
              <a:rPr sz="980" dirty="0">
                <a:solidFill>
                  <a:srgbClr val="1E1E1E"/>
                </a:solidFill>
                <a:latin typeface="Arial"/>
              </a:rPr>
              <a:t> </a:t>
            </a:r>
            <a:r>
              <a:rPr sz="980" dirty="0" err="1">
                <a:solidFill>
                  <a:srgbClr val="1E1E1E"/>
                </a:solidFill>
                <a:latin typeface="Arial"/>
              </a:rPr>
              <a:t>ובצורות</a:t>
            </a:r>
            <a:r>
              <a:rPr sz="980" dirty="0">
                <a:solidFill>
                  <a:srgbClr val="1E1E1E"/>
                </a:solidFill>
                <a:latin typeface="Arial"/>
              </a:rPr>
              <a:t> </a:t>
            </a:r>
            <a:r>
              <a:rPr sz="980" dirty="0" err="1">
                <a:solidFill>
                  <a:srgbClr val="1E1E1E"/>
                </a:solidFill>
                <a:latin typeface="Arial"/>
              </a:rPr>
              <a:t>גאומטריות</a:t>
            </a:r>
            <a:r>
              <a:rPr sz="980" dirty="0">
                <a:solidFill>
                  <a:srgbClr val="1E1E1E"/>
                </a:solidFill>
                <a:latin typeface="Arial"/>
              </a:rPr>
              <a:t>.</a:t>
            </a:r>
            <a:endParaRPr lang="he-IL" sz="980" dirty="0">
              <a:solidFill>
                <a:srgbClr val="1E1E1E"/>
              </a:solidFill>
              <a:latin typeface="Arial"/>
            </a:endParaRPr>
          </a:p>
          <a:p>
            <a:pPr algn="r" rtl="1"/>
            <a:r>
              <a:rPr lang="he-IL" sz="980" dirty="0">
                <a:solidFill>
                  <a:srgbClr val="1E1E1E"/>
                </a:solidFill>
                <a:latin typeface="Arial"/>
              </a:rPr>
              <a:t>   שטחים של צורות גיאומטריות.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182880"/>
            <a:ext cx="1115568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rtl="1"/>
            <a:r>
              <a:rPr sz="2500" b="1">
                <a:solidFill>
                  <a:srgbClr val="18304A"/>
                </a:solidFill>
                <a:latin typeface="Arial"/>
              </a:rPr>
              <a:t>571 בתשפ״ז — פונקציות טריגונומטריות וחדו״א שלהן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731520"/>
            <a:ext cx="1115568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rtl="1"/>
            <a:r>
              <a:rPr sz="1050">
                <a:solidFill>
                  <a:srgbClr val="235896"/>
                </a:solidFill>
                <a:latin typeface="Arial"/>
              </a:rPr>
              <a:t>מעגל היחידה → זהויות ומשוואות → פונקציות טריגונומטריות → החדו״א שלהן בלבד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94360" y="1188720"/>
            <a:ext cx="3566160" cy="4526280"/>
          </a:xfrm>
          <a:prstGeom prst="roundRect">
            <a:avLst/>
          </a:prstGeom>
          <a:solidFill>
            <a:srgbClr val="EDF8F0"/>
          </a:solidFill>
          <a:ln>
            <a:solidFill>
              <a:srgbClr val="C4D2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18872" tIns="82296" rIns="118872" bIns="64008" rtlCol="0" anchor="ctr"/>
          <a:lstStyle/>
          <a:p>
            <a:pPr algn="r" rtl="1"/>
            <a:r>
              <a:rPr sz="1400" b="1">
                <a:solidFill>
                  <a:srgbClr val="235896"/>
                </a:solidFill>
                <a:latin typeface="Arial"/>
              </a:rPr>
              <a:t>מעגל היחידה, זהויות ומשוואות</a:t>
            </a:r>
          </a:p>
          <a:p>
            <a:pPr algn="r" rtl="1"/>
            <a:r>
              <a:rPr sz="1000">
                <a:solidFill>
                  <a:srgbClr val="1E1E1E"/>
                </a:solidFill>
                <a:latin typeface="Arial"/>
              </a:rPr>
              <a:t>• מעגל היחידה והגדרת הפונקציות הטריגונומטריות.</a:t>
            </a:r>
          </a:p>
          <a:p>
            <a:pPr algn="r" rtl="1"/>
            <a:r>
              <a:rPr sz="1000">
                <a:solidFill>
                  <a:srgbClr val="1E1E1E"/>
                </a:solidFill>
                <a:latin typeface="Arial"/>
              </a:rPr>
              <a:t>• זוויות מיוחדות וערכי פונקציות.</a:t>
            </a:r>
          </a:p>
          <a:p>
            <a:pPr algn="r" rtl="1"/>
            <a:r>
              <a:rPr sz="1000">
                <a:solidFill>
                  <a:srgbClr val="1E1E1E"/>
                </a:solidFill>
                <a:latin typeface="Arial"/>
              </a:rPr>
              <a:t>• זהויות טריגונומטריות.</a:t>
            </a:r>
          </a:p>
          <a:p>
            <a:pPr algn="r" rtl="1"/>
            <a:r>
              <a:rPr sz="1000">
                <a:solidFill>
                  <a:srgbClr val="1E1E1E"/>
                </a:solidFill>
                <a:latin typeface="Arial"/>
              </a:rPr>
              <a:t>• משוואות טריגונומטריות.</a:t>
            </a:r>
          </a:p>
          <a:p>
            <a:pPr algn="r" rtl="1"/>
            <a:r>
              <a:rPr sz="1000">
                <a:solidFill>
                  <a:srgbClr val="1E1E1E"/>
                </a:solidFill>
                <a:latin typeface="Arial"/>
              </a:rPr>
              <a:t>• הבנת מחזוריות וסימנים לפי רבעים.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315968" y="1188720"/>
            <a:ext cx="3566160" cy="4526280"/>
          </a:xfrm>
          <a:prstGeom prst="roundRect">
            <a:avLst/>
          </a:prstGeom>
          <a:solidFill>
            <a:srgbClr val="F0F6FB"/>
          </a:solidFill>
          <a:ln>
            <a:solidFill>
              <a:srgbClr val="C4D2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18872" tIns="82296" rIns="118872" bIns="64008" rtlCol="0" anchor="ctr"/>
          <a:lstStyle/>
          <a:p>
            <a:pPr algn="r" rtl="1"/>
            <a:r>
              <a:rPr sz="1400" b="1">
                <a:solidFill>
                  <a:srgbClr val="235896"/>
                </a:solidFill>
                <a:latin typeface="Arial"/>
              </a:rPr>
              <a:t>פונקציות טריגונומטריות</a:t>
            </a:r>
          </a:p>
          <a:p>
            <a:pPr algn="r" rtl="1"/>
            <a:r>
              <a:rPr sz="1000">
                <a:solidFill>
                  <a:srgbClr val="1E1E1E"/>
                </a:solidFill>
                <a:latin typeface="Arial"/>
              </a:rPr>
              <a:t>• גרפים ותכונות של פונקציות טריגונומטריות.</a:t>
            </a:r>
          </a:p>
          <a:p>
            <a:pPr algn="r" rtl="1"/>
            <a:r>
              <a:rPr sz="1000">
                <a:solidFill>
                  <a:srgbClr val="1E1E1E"/>
                </a:solidFill>
                <a:latin typeface="Arial"/>
              </a:rPr>
              <a:t>• הזזות, מתיחות, מחזוריות ושינויים בפרמטרים לפי התוכנית.</a:t>
            </a:r>
          </a:p>
          <a:p>
            <a:pPr algn="r" rtl="1"/>
            <a:r>
              <a:rPr sz="1000">
                <a:solidFill>
                  <a:srgbClr val="1E1E1E"/>
                </a:solidFill>
                <a:latin typeface="Arial"/>
              </a:rPr>
              <a:t>• קשר בין ייצוג אלגברי לגרפי הפונקציות.</a:t>
            </a:r>
          </a:p>
          <a:p>
            <a:pPr algn="r" rtl="1"/>
            <a:r>
              <a:rPr sz="1000">
                <a:solidFill>
                  <a:srgbClr val="1E1E1E"/>
                </a:solidFill>
                <a:latin typeface="Arial"/>
              </a:rPr>
              <a:t>• פתרון שאלות המשלבות גרפים וזהויות.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037575" y="1188720"/>
            <a:ext cx="3566160" cy="4526280"/>
          </a:xfrm>
          <a:prstGeom prst="roundRect">
            <a:avLst/>
          </a:prstGeom>
          <a:solidFill>
            <a:srgbClr val="F6F1FB"/>
          </a:solidFill>
          <a:ln>
            <a:solidFill>
              <a:srgbClr val="C4D2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18872" tIns="82296" rIns="118872" bIns="64008" rtlCol="0" anchor="ctr"/>
          <a:lstStyle/>
          <a:p>
            <a:pPr algn="r" rtl="1"/>
            <a:r>
              <a:rPr sz="1400" b="1">
                <a:solidFill>
                  <a:srgbClr val="235896"/>
                </a:solidFill>
                <a:latin typeface="Arial"/>
              </a:rPr>
              <a:t>חדו״א של פונקציות טריגונומטריות</a:t>
            </a:r>
          </a:p>
          <a:p>
            <a:pPr algn="r" rtl="1"/>
            <a:r>
              <a:rPr sz="969">
                <a:solidFill>
                  <a:srgbClr val="1E1E1E"/>
                </a:solidFill>
                <a:latin typeface="Arial"/>
              </a:rPr>
              <a:t>• נגזרות של פונקציות טריגונומטריות.</a:t>
            </a:r>
          </a:p>
          <a:p>
            <a:pPr algn="r" rtl="1"/>
            <a:r>
              <a:rPr sz="969">
                <a:solidFill>
                  <a:srgbClr val="1E1E1E"/>
                </a:solidFill>
                <a:latin typeface="Arial"/>
              </a:rPr>
              <a:t>• חקירת פונקציות טריגונומטריות: תחום, קיצון, עלייה/ירידה וחיתוכים.</a:t>
            </a:r>
          </a:p>
          <a:p>
            <a:pPr algn="r" rtl="1"/>
            <a:r>
              <a:rPr sz="969">
                <a:solidFill>
                  <a:srgbClr val="1E1E1E"/>
                </a:solidFill>
                <a:latin typeface="Arial"/>
              </a:rPr>
              <a:t>• שילוב נגזרת עם זהויות טריגונומטריות.</a:t>
            </a:r>
          </a:p>
          <a:p>
            <a:pPr algn="r" rtl="1"/>
            <a:r>
              <a:rPr sz="969">
                <a:solidFill>
                  <a:srgbClr val="1E1E1E"/>
                </a:solidFill>
                <a:latin typeface="Arial"/>
              </a:rPr>
              <a:t>• בעיות קיצון בפונקציות טריגונומטריות נשארות כאשר הן אינן מן הסוגים שהופחתו במיקוד.</a:t>
            </a:r>
          </a:p>
          <a:p>
            <a:pPr algn="r" rtl="1"/>
            <a:r>
              <a:rPr sz="969">
                <a:solidFill>
                  <a:srgbClr val="1E1E1E"/>
                </a:solidFill>
                <a:latin typeface="Arial"/>
              </a:rPr>
              <a:t>• אינטגרלים טריגונומטריים נשארים בהתאם לתוכנית.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182880"/>
            <a:ext cx="1115568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rtl="1"/>
            <a:r>
              <a:rPr sz="2500" b="1">
                <a:solidFill>
                  <a:srgbClr val="18304A"/>
                </a:solidFill>
                <a:latin typeface="Arial"/>
              </a:rPr>
              <a:t>571 בתשפ״ז — חדו״א כללי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731520"/>
            <a:ext cx="1115568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rtl="1"/>
            <a:r>
              <a:rPr sz="1050" dirty="0" err="1">
                <a:solidFill>
                  <a:srgbClr val="235896"/>
                </a:solidFill>
                <a:latin typeface="Arial"/>
              </a:rPr>
              <a:t>פולינומים</a:t>
            </a:r>
            <a:r>
              <a:rPr sz="1050" dirty="0">
                <a:solidFill>
                  <a:srgbClr val="235896"/>
                </a:solidFill>
                <a:latin typeface="Arial"/>
              </a:rPr>
              <a:t>, </a:t>
            </a:r>
            <a:r>
              <a:rPr sz="1050" dirty="0" err="1">
                <a:solidFill>
                  <a:srgbClr val="235896"/>
                </a:solidFill>
                <a:latin typeface="Arial"/>
              </a:rPr>
              <a:t>פונקציות</a:t>
            </a:r>
            <a:r>
              <a:rPr sz="1050" dirty="0">
                <a:solidFill>
                  <a:srgbClr val="235896"/>
                </a:solidFill>
                <a:latin typeface="Arial"/>
              </a:rPr>
              <a:t> </a:t>
            </a:r>
            <a:r>
              <a:rPr sz="1050" dirty="0" err="1">
                <a:solidFill>
                  <a:srgbClr val="235896"/>
                </a:solidFill>
                <a:latin typeface="Arial"/>
              </a:rPr>
              <a:t>רציונליות</a:t>
            </a:r>
            <a:r>
              <a:rPr sz="1050" dirty="0">
                <a:solidFill>
                  <a:srgbClr val="235896"/>
                </a:solidFill>
                <a:latin typeface="Arial"/>
              </a:rPr>
              <a:t> </a:t>
            </a:r>
            <a:r>
              <a:rPr sz="1050" dirty="0" err="1">
                <a:solidFill>
                  <a:srgbClr val="235896"/>
                </a:solidFill>
                <a:latin typeface="Arial"/>
              </a:rPr>
              <a:t>ופונקציות</a:t>
            </a:r>
            <a:r>
              <a:rPr sz="1050" dirty="0">
                <a:solidFill>
                  <a:srgbClr val="235896"/>
                </a:solidFill>
                <a:latin typeface="Arial"/>
              </a:rPr>
              <a:t> </a:t>
            </a:r>
            <a:r>
              <a:rPr sz="1050" dirty="0" err="1">
                <a:solidFill>
                  <a:srgbClr val="235896"/>
                </a:solidFill>
                <a:latin typeface="Arial"/>
              </a:rPr>
              <a:t>עם</a:t>
            </a:r>
            <a:r>
              <a:rPr sz="1050" dirty="0">
                <a:solidFill>
                  <a:srgbClr val="235896"/>
                </a:solidFill>
                <a:latin typeface="Arial"/>
              </a:rPr>
              <a:t> </a:t>
            </a:r>
            <a:r>
              <a:rPr sz="1050" dirty="0" err="1">
                <a:solidFill>
                  <a:srgbClr val="235896"/>
                </a:solidFill>
                <a:latin typeface="Arial"/>
              </a:rPr>
              <a:t>שורשים</a:t>
            </a:r>
            <a:r>
              <a:rPr sz="1050" dirty="0">
                <a:solidFill>
                  <a:srgbClr val="235896"/>
                </a:solidFill>
                <a:latin typeface="Arial"/>
              </a:rPr>
              <a:t> — </a:t>
            </a:r>
            <a:r>
              <a:rPr sz="1050" dirty="0" err="1">
                <a:solidFill>
                  <a:srgbClr val="235896"/>
                </a:solidFill>
                <a:latin typeface="Arial"/>
              </a:rPr>
              <a:t>בנפרד</a:t>
            </a:r>
            <a:r>
              <a:rPr sz="1050" dirty="0">
                <a:solidFill>
                  <a:srgbClr val="235896"/>
                </a:solidFill>
                <a:latin typeface="Arial"/>
              </a:rPr>
              <a:t> </a:t>
            </a:r>
            <a:r>
              <a:rPr sz="1050" dirty="0" err="1">
                <a:solidFill>
                  <a:srgbClr val="235896"/>
                </a:solidFill>
                <a:latin typeface="Arial"/>
              </a:rPr>
              <a:t>מחדו״א</a:t>
            </a:r>
            <a:r>
              <a:rPr sz="1050" dirty="0">
                <a:solidFill>
                  <a:srgbClr val="235896"/>
                </a:solidFill>
                <a:latin typeface="Arial"/>
              </a:rPr>
              <a:t> </a:t>
            </a:r>
            <a:r>
              <a:rPr sz="1050" dirty="0" err="1">
                <a:solidFill>
                  <a:srgbClr val="235896"/>
                </a:solidFill>
                <a:latin typeface="Arial"/>
              </a:rPr>
              <a:t>טריגונומטרי</a:t>
            </a:r>
            <a:endParaRPr sz="1050" dirty="0">
              <a:solidFill>
                <a:srgbClr val="235896"/>
              </a:solidFill>
              <a:latin typeface="Arial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502920" y="1143000"/>
            <a:ext cx="3657600" cy="4526280"/>
          </a:xfrm>
          <a:prstGeom prst="roundRect">
            <a:avLst/>
          </a:prstGeom>
          <a:solidFill>
            <a:srgbClr val="EDF8F0"/>
          </a:solidFill>
          <a:ln>
            <a:solidFill>
              <a:srgbClr val="C4D2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18872" tIns="82296" rIns="118872" bIns="64008" rtlCol="0" anchor="ctr"/>
          <a:lstStyle/>
          <a:p>
            <a:pPr algn="r" rtl="1"/>
            <a:r>
              <a:rPr sz="1400" b="1">
                <a:solidFill>
                  <a:srgbClr val="235896"/>
                </a:solidFill>
                <a:latin typeface="Arial"/>
              </a:rPr>
              <a:t>חקירת פונקציות ונגזרות</a:t>
            </a:r>
          </a:p>
          <a:p>
            <a:pPr algn="r" rtl="1"/>
            <a:r>
              <a:rPr sz="944">
                <a:solidFill>
                  <a:srgbClr val="1E1E1E"/>
                </a:solidFill>
                <a:latin typeface="Arial"/>
              </a:rPr>
              <a:t>• השתנות וקצב שינוי; משמעות הנגזרת.</a:t>
            </a:r>
          </a:p>
          <a:p>
            <a:pPr algn="r" rtl="1"/>
            <a:r>
              <a:rPr sz="944">
                <a:solidFill>
                  <a:srgbClr val="1E1E1E"/>
                </a:solidFill>
                <a:latin typeface="Arial"/>
              </a:rPr>
              <a:t>• נגזרת ראשונה ונגזרת שנייה.</a:t>
            </a:r>
          </a:p>
          <a:p>
            <a:pPr algn="r" rtl="1"/>
            <a:r>
              <a:rPr sz="944">
                <a:solidFill>
                  <a:srgbClr val="1E1E1E"/>
                </a:solidFill>
                <a:latin typeface="Arial"/>
              </a:rPr>
              <a:t>• תחום הגדרה, חיתוך עם הצירים, תחומי חיוביות ושליליות.</a:t>
            </a:r>
          </a:p>
          <a:p>
            <a:pPr algn="r" rtl="1"/>
            <a:r>
              <a:rPr sz="944">
                <a:solidFill>
                  <a:srgbClr val="1E1E1E"/>
                </a:solidFill>
                <a:latin typeface="Arial"/>
              </a:rPr>
              <a:t>• עלייה וירידה, נקודות קיצון, קעירות ונקודות פיתול.</a:t>
            </a:r>
          </a:p>
          <a:p>
            <a:pPr algn="r" rtl="1"/>
            <a:r>
              <a:rPr sz="944">
                <a:solidFill>
                  <a:srgbClr val="1E1E1E"/>
                </a:solidFill>
                <a:latin typeface="Arial"/>
              </a:rPr>
              <a:t>• התנהגות בסביבת נקודות ובקצות תחום ההגדרה; אסימפטוטות מאונכות לצירים.</a:t>
            </a:r>
          </a:p>
          <a:p>
            <a:pPr algn="r" rtl="1"/>
            <a:r>
              <a:rPr sz="944">
                <a:solidFill>
                  <a:srgbClr val="1E1E1E"/>
                </a:solidFill>
                <a:latin typeface="Arial"/>
              </a:rPr>
              <a:t>• הקשר בין גרף הפונקציה, גרף הנגזרת הראשונה וגרף הנגזרת השנייה.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279392" y="1143000"/>
            <a:ext cx="3657600" cy="4526280"/>
          </a:xfrm>
          <a:prstGeom prst="roundRect">
            <a:avLst/>
          </a:prstGeom>
          <a:solidFill>
            <a:srgbClr val="F0F6FB"/>
          </a:solidFill>
          <a:ln>
            <a:solidFill>
              <a:srgbClr val="C4D2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18872" tIns="82296" rIns="118872" bIns="64008" rtlCol="0" anchor="ctr"/>
          <a:lstStyle/>
          <a:p>
            <a:pPr algn="r" rtl="1"/>
            <a:r>
              <a:rPr lang="he-IL" sz="1400" b="1" dirty="0">
                <a:solidFill>
                  <a:srgbClr val="235896"/>
                </a:solidFill>
                <a:latin typeface="Arial"/>
              </a:rPr>
              <a:t>חקירת פונקציות ,</a:t>
            </a:r>
            <a:r>
              <a:rPr sz="1400" b="1" dirty="0" err="1">
                <a:solidFill>
                  <a:srgbClr val="235896"/>
                </a:solidFill>
                <a:latin typeface="Arial"/>
              </a:rPr>
              <a:t>בעיות</a:t>
            </a:r>
            <a:r>
              <a:rPr sz="1400" b="1" dirty="0">
                <a:solidFill>
                  <a:srgbClr val="235896"/>
                </a:solidFill>
                <a:latin typeface="Arial"/>
              </a:rPr>
              <a:t> </a:t>
            </a:r>
            <a:r>
              <a:rPr sz="1400" b="1" dirty="0" err="1">
                <a:solidFill>
                  <a:srgbClr val="235896"/>
                </a:solidFill>
                <a:latin typeface="Arial"/>
              </a:rPr>
              <a:t>קיצון</a:t>
            </a:r>
            <a:endParaRPr sz="1400" b="1" dirty="0">
              <a:solidFill>
                <a:srgbClr val="235896"/>
              </a:solidFill>
              <a:latin typeface="Arial"/>
            </a:endParaRPr>
          </a:p>
          <a:p>
            <a:pPr algn="r" rtl="1"/>
            <a:r>
              <a:rPr sz="930" dirty="0">
                <a:solidFill>
                  <a:srgbClr val="1E1E1E"/>
                </a:solidFill>
                <a:latin typeface="Arial"/>
              </a:rPr>
              <a:t>• </a:t>
            </a:r>
            <a:r>
              <a:rPr sz="930" dirty="0" err="1">
                <a:solidFill>
                  <a:srgbClr val="1E1E1E"/>
                </a:solidFill>
                <a:latin typeface="Arial"/>
              </a:rPr>
              <a:t>חקירת</a:t>
            </a:r>
            <a:r>
              <a:rPr sz="930" dirty="0">
                <a:solidFill>
                  <a:srgbClr val="1E1E1E"/>
                </a:solidFill>
                <a:latin typeface="Arial"/>
              </a:rPr>
              <a:t> </a:t>
            </a:r>
            <a:r>
              <a:rPr sz="930" dirty="0" err="1">
                <a:solidFill>
                  <a:srgbClr val="1E1E1E"/>
                </a:solidFill>
                <a:latin typeface="Arial"/>
              </a:rPr>
              <a:t>פונקציות</a:t>
            </a:r>
            <a:r>
              <a:rPr sz="930" dirty="0">
                <a:solidFill>
                  <a:srgbClr val="1E1E1E"/>
                </a:solidFill>
                <a:latin typeface="Arial"/>
              </a:rPr>
              <a:t> </a:t>
            </a:r>
            <a:r>
              <a:rPr sz="930" dirty="0" err="1">
                <a:solidFill>
                  <a:srgbClr val="1E1E1E"/>
                </a:solidFill>
                <a:latin typeface="Arial"/>
              </a:rPr>
              <a:t>פולינום</a:t>
            </a:r>
            <a:r>
              <a:rPr sz="930" dirty="0">
                <a:solidFill>
                  <a:srgbClr val="1E1E1E"/>
                </a:solidFill>
                <a:latin typeface="Arial"/>
              </a:rPr>
              <a:t>, </a:t>
            </a:r>
            <a:r>
              <a:rPr sz="930" dirty="0" err="1">
                <a:solidFill>
                  <a:srgbClr val="1E1E1E"/>
                </a:solidFill>
                <a:latin typeface="Arial"/>
              </a:rPr>
              <a:t>פונקציות</a:t>
            </a:r>
            <a:r>
              <a:rPr sz="930" dirty="0">
                <a:solidFill>
                  <a:srgbClr val="1E1E1E"/>
                </a:solidFill>
                <a:latin typeface="Arial"/>
              </a:rPr>
              <a:t> </a:t>
            </a:r>
            <a:r>
              <a:rPr sz="930" dirty="0" err="1">
                <a:solidFill>
                  <a:srgbClr val="1E1E1E"/>
                </a:solidFill>
                <a:latin typeface="Arial"/>
              </a:rPr>
              <a:t>רציונליות</a:t>
            </a:r>
            <a:r>
              <a:rPr sz="930" dirty="0">
                <a:solidFill>
                  <a:srgbClr val="1E1E1E"/>
                </a:solidFill>
                <a:latin typeface="Arial"/>
              </a:rPr>
              <a:t> </a:t>
            </a:r>
            <a:r>
              <a:rPr sz="930" dirty="0" err="1">
                <a:solidFill>
                  <a:srgbClr val="1E1E1E"/>
                </a:solidFill>
                <a:latin typeface="Arial"/>
              </a:rPr>
              <a:t>ופונקציות</a:t>
            </a:r>
            <a:r>
              <a:rPr sz="930" dirty="0">
                <a:solidFill>
                  <a:srgbClr val="1E1E1E"/>
                </a:solidFill>
                <a:latin typeface="Arial"/>
              </a:rPr>
              <a:t> </a:t>
            </a:r>
            <a:r>
              <a:rPr sz="930" dirty="0" err="1">
                <a:solidFill>
                  <a:srgbClr val="1E1E1E"/>
                </a:solidFill>
                <a:latin typeface="Arial"/>
              </a:rPr>
              <a:t>עם</a:t>
            </a:r>
            <a:r>
              <a:rPr sz="930" dirty="0">
                <a:solidFill>
                  <a:srgbClr val="1E1E1E"/>
                </a:solidFill>
                <a:latin typeface="Arial"/>
              </a:rPr>
              <a:t> </a:t>
            </a:r>
            <a:r>
              <a:rPr sz="930" dirty="0" err="1">
                <a:solidFill>
                  <a:srgbClr val="1E1E1E"/>
                </a:solidFill>
                <a:latin typeface="Arial"/>
              </a:rPr>
              <a:t>שורשים</a:t>
            </a:r>
            <a:r>
              <a:rPr sz="930" dirty="0">
                <a:solidFill>
                  <a:srgbClr val="1E1E1E"/>
                </a:solidFill>
                <a:latin typeface="Arial"/>
              </a:rPr>
              <a:t> </a:t>
            </a:r>
            <a:r>
              <a:rPr sz="930" dirty="0" err="1">
                <a:solidFill>
                  <a:srgbClr val="1E1E1E"/>
                </a:solidFill>
                <a:latin typeface="Arial"/>
              </a:rPr>
              <a:t>ריבועיים</a:t>
            </a:r>
            <a:r>
              <a:rPr sz="930" dirty="0">
                <a:solidFill>
                  <a:srgbClr val="1E1E1E"/>
                </a:solidFill>
                <a:latin typeface="Arial"/>
              </a:rPr>
              <a:t>.</a:t>
            </a:r>
          </a:p>
          <a:p>
            <a:pPr algn="r" rtl="1"/>
            <a:r>
              <a:rPr sz="930" dirty="0">
                <a:solidFill>
                  <a:srgbClr val="1E1E1E"/>
                </a:solidFill>
                <a:latin typeface="Arial"/>
              </a:rPr>
              <a:t>• </a:t>
            </a:r>
            <a:r>
              <a:rPr sz="930" dirty="0" err="1">
                <a:solidFill>
                  <a:srgbClr val="1E1E1E"/>
                </a:solidFill>
                <a:latin typeface="Arial"/>
              </a:rPr>
              <a:t>פונקציה</a:t>
            </a:r>
            <a:r>
              <a:rPr sz="930" dirty="0">
                <a:solidFill>
                  <a:srgbClr val="1E1E1E"/>
                </a:solidFill>
                <a:latin typeface="Arial"/>
              </a:rPr>
              <a:t> </a:t>
            </a:r>
            <a:r>
              <a:rPr sz="930" dirty="0" err="1">
                <a:solidFill>
                  <a:srgbClr val="1E1E1E"/>
                </a:solidFill>
                <a:latin typeface="Arial"/>
              </a:rPr>
              <a:t>מורכבת</a:t>
            </a:r>
            <a:r>
              <a:rPr sz="930" dirty="0">
                <a:solidFill>
                  <a:srgbClr val="1E1E1E"/>
                </a:solidFill>
                <a:latin typeface="Arial"/>
              </a:rPr>
              <a:t> </a:t>
            </a:r>
            <a:r>
              <a:rPr sz="930" dirty="0" err="1">
                <a:solidFill>
                  <a:srgbClr val="1E1E1E"/>
                </a:solidFill>
                <a:latin typeface="Arial"/>
              </a:rPr>
              <a:t>והקשר</a:t>
            </a:r>
            <a:r>
              <a:rPr sz="930" dirty="0">
                <a:solidFill>
                  <a:srgbClr val="1E1E1E"/>
                </a:solidFill>
                <a:latin typeface="Arial"/>
              </a:rPr>
              <a:t> </a:t>
            </a:r>
            <a:r>
              <a:rPr sz="930" dirty="0" err="1">
                <a:solidFill>
                  <a:srgbClr val="1E1E1E"/>
                </a:solidFill>
                <a:latin typeface="Arial"/>
              </a:rPr>
              <a:t>בין</a:t>
            </a:r>
            <a:r>
              <a:rPr sz="930" dirty="0">
                <a:solidFill>
                  <a:srgbClr val="1E1E1E"/>
                </a:solidFill>
                <a:latin typeface="Arial"/>
              </a:rPr>
              <a:t> </a:t>
            </a:r>
            <a:r>
              <a:rPr sz="930" dirty="0" err="1">
                <a:solidFill>
                  <a:srgbClr val="1E1E1E"/>
                </a:solidFill>
                <a:latin typeface="Arial"/>
              </a:rPr>
              <a:t>פונקציה</a:t>
            </a:r>
            <a:r>
              <a:rPr sz="930" dirty="0">
                <a:solidFill>
                  <a:srgbClr val="1E1E1E"/>
                </a:solidFill>
                <a:latin typeface="Arial"/>
              </a:rPr>
              <a:t> </a:t>
            </a:r>
            <a:r>
              <a:rPr sz="930" dirty="0" err="1">
                <a:solidFill>
                  <a:srgbClr val="1E1E1E"/>
                </a:solidFill>
                <a:latin typeface="Arial"/>
              </a:rPr>
              <a:t>לגרפים</a:t>
            </a:r>
            <a:r>
              <a:rPr sz="930" dirty="0">
                <a:solidFill>
                  <a:srgbClr val="1E1E1E"/>
                </a:solidFill>
                <a:latin typeface="Arial"/>
              </a:rPr>
              <a:t> </a:t>
            </a:r>
            <a:r>
              <a:rPr sz="930" dirty="0" err="1">
                <a:solidFill>
                  <a:srgbClr val="1E1E1E"/>
                </a:solidFill>
                <a:latin typeface="Arial"/>
              </a:rPr>
              <a:t>של</a:t>
            </a:r>
            <a:r>
              <a:rPr sz="930" dirty="0">
                <a:solidFill>
                  <a:srgbClr val="1E1E1E"/>
                </a:solidFill>
                <a:latin typeface="Arial"/>
              </a:rPr>
              <a:t> </a:t>
            </a:r>
            <a:r>
              <a:rPr sz="930" dirty="0" err="1">
                <a:solidFill>
                  <a:srgbClr val="1E1E1E"/>
                </a:solidFill>
                <a:latin typeface="Arial"/>
              </a:rPr>
              <a:t>פונקציות</a:t>
            </a:r>
            <a:r>
              <a:rPr sz="930" dirty="0">
                <a:solidFill>
                  <a:srgbClr val="1E1E1E"/>
                </a:solidFill>
                <a:latin typeface="Arial"/>
              </a:rPr>
              <a:t> </a:t>
            </a:r>
            <a:r>
              <a:rPr lang="he-IL" sz="930" dirty="0">
                <a:solidFill>
                  <a:srgbClr val="1E1E1E"/>
                </a:solidFill>
                <a:latin typeface="Arial"/>
              </a:rPr>
              <a:t>המרכיבות </a:t>
            </a:r>
            <a:r>
              <a:rPr sz="930" dirty="0" err="1">
                <a:solidFill>
                  <a:srgbClr val="1E1E1E"/>
                </a:solidFill>
                <a:latin typeface="Arial"/>
              </a:rPr>
              <a:t>אותה</a:t>
            </a:r>
            <a:r>
              <a:rPr sz="930" dirty="0">
                <a:solidFill>
                  <a:srgbClr val="1E1E1E"/>
                </a:solidFill>
                <a:latin typeface="Arial"/>
              </a:rPr>
              <a:t>.</a:t>
            </a:r>
          </a:p>
          <a:p>
            <a:pPr algn="r" rtl="1"/>
            <a:r>
              <a:rPr sz="930" dirty="0">
                <a:solidFill>
                  <a:srgbClr val="1E1E1E"/>
                </a:solidFill>
                <a:latin typeface="Arial"/>
              </a:rPr>
              <a:t>• </a:t>
            </a:r>
            <a:r>
              <a:rPr sz="930" dirty="0" err="1">
                <a:solidFill>
                  <a:srgbClr val="1E1E1E"/>
                </a:solidFill>
                <a:latin typeface="Arial"/>
              </a:rPr>
              <a:t>טרנספורמציות</a:t>
            </a:r>
            <a:r>
              <a:rPr sz="930" dirty="0">
                <a:solidFill>
                  <a:srgbClr val="1E1E1E"/>
                </a:solidFill>
                <a:latin typeface="Arial"/>
              </a:rPr>
              <a:t> </a:t>
            </a:r>
            <a:r>
              <a:rPr sz="930" dirty="0" err="1">
                <a:solidFill>
                  <a:srgbClr val="1E1E1E"/>
                </a:solidFill>
                <a:latin typeface="Arial"/>
              </a:rPr>
              <a:t>והרכבות</a:t>
            </a:r>
            <a:r>
              <a:rPr sz="930" dirty="0">
                <a:solidFill>
                  <a:srgbClr val="1E1E1E"/>
                </a:solidFill>
                <a:latin typeface="Arial"/>
              </a:rPr>
              <a:t> </a:t>
            </a:r>
            <a:r>
              <a:rPr sz="930" dirty="0" err="1">
                <a:solidFill>
                  <a:srgbClr val="1E1E1E"/>
                </a:solidFill>
                <a:latin typeface="Arial"/>
              </a:rPr>
              <a:t>של</a:t>
            </a:r>
            <a:r>
              <a:rPr sz="930" dirty="0">
                <a:solidFill>
                  <a:srgbClr val="1E1E1E"/>
                </a:solidFill>
                <a:latin typeface="Arial"/>
              </a:rPr>
              <a:t> </a:t>
            </a:r>
            <a:r>
              <a:rPr sz="930" dirty="0" err="1">
                <a:solidFill>
                  <a:srgbClr val="1E1E1E"/>
                </a:solidFill>
                <a:latin typeface="Arial"/>
              </a:rPr>
              <a:t>פונקציות</a:t>
            </a:r>
            <a:r>
              <a:rPr sz="930" dirty="0">
                <a:solidFill>
                  <a:srgbClr val="1E1E1E"/>
                </a:solidFill>
                <a:latin typeface="Arial"/>
              </a:rPr>
              <a:t> </a:t>
            </a:r>
            <a:r>
              <a:rPr sz="930" dirty="0" err="1">
                <a:solidFill>
                  <a:srgbClr val="1E1E1E"/>
                </a:solidFill>
                <a:latin typeface="Arial"/>
              </a:rPr>
              <a:t>שנלמדו</a:t>
            </a:r>
            <a:r>
              <a:rPr sz="930" dirty="0">
                <a:solidFill>
                  <a:srgbClr val="1E1E1E"/>
                </a:solidFill>
                <a:latin typeface="Arial"/>
              </a:rPr>
              <a:t>.</a:t>
            </a:r>
          </a:p>
          <a:p>
            <a:pPr algn="r" rtl="1"/>
            <a:r>
              <a:rPr sz="930" dirty="0">
                <a:solidFill>
                  <a:srgbClr val="1E1E1E"/>
                </a:solidFill>
                <a:latin typeface="Arial"/>
              </a:rPr>
              <a:t>• </a:t>
            </a:r>
            <a:r>
              <a:rPr sz="930" dirty="0" err="1">
                <a:solidFill>
                  <a:srgbClr val="1E1E1E"/>
                </a:solidFill>
                <a:latin typeface="Arial"/>
              </a:rPr>
              <a:t>בעיות</a:t>
            </a:r>
            <a:r>
              <a:rPr sz="930" dirty="0">
                <a:solidFill>
                  <a:srgbClr val="1E1E1E"/>
                </a:solidFill>
                <a:latin typeface="Arial"/>
              </a:rPr>
              <a:t> </a:t>
            </a:r>
            <a:r>
              <a:rPr sz="930" dirty="0" err="1">
                <a:solidFill>
                  <a:srgbClr val="1E1E1E"/>
                </a:solidFill>
                <a:latin typeface="Arial"/>
              </a:rPr>
              <a:t>קיצון</a:t>
            </a:r>
            <a:r>
              <a:rPr sz="930" dirty="0">
                <a:solidFill>
                  <a:srgbClr val="1E1E1E"/>
                </a:solidFill>
                <a:latin typeface="Arial"/>
              </a:rPr>
              <a:t> </a:t>
            </a:r>
            <a:r>
              <a:rPr sz="930" dirty="0" err="1">
                <a:solidFill>
                  <a:srgbClr val="1E1E1E"/>
                </a:solidFill>
                <a:latin typeface="Arial"/>
              </a:rPr>
              <a:t>בהתאם</a:t>
            </a:r>
            <a:r>
              <a:rPr sz="930" dirty="0">
                <a:solidFill>
                  <a:srgbClr val="1E1E1E"/>
                </a:solidFill>
                <a:latin typeface="Arial"/>
              </a:rPr>
              <a:t> </a:t>
            </a:r>
            <a:r>
              <a:rPr sz="930" dirty="0" err="1">
                <a:solidFill>
                  <a:srgbClr val="1E1E1E"/>
                </a:solidFill>
                <a:latin typeface="Arial"/>
              </a:rPr>
              <a:t>לתוכנית</a:t>
            </a:r>
            <a:r>
              <a:rPr sz="930" dirty="0">
                <a:solidFill>
                  <a:srgbClr val="1E1E1E"/>
                </a:solidFill>
                <a:latin typeface="Arial"/>
              </a:rPr>
              <a:t> </a:t>
            </a:r>
            <a:r>
              <a:rPr sz="930" dirty="0" err="1">
                <a:solidFill>
                  <a:srgbClr val="1E1E1E"/>
                </a:solidFill>
                <a:latin typeface="Arial"/>
              </a:rPr>
              <a:t>ולמיקוד</a:t>
            </a:r>
            <a:r>
              <a:rPr sz="930" dirty="0">
                <a:solidFill>
                  <a:srgbClr val="1E1E1E"/>
                </a:solidFill>
                <a:latin typeface="Arial"/>
              </a:rPr>
              <a:t>.</a:t>
            </a:r>
          </a:p>
          <a:p>
            <a:pPr algn="r" rtl="1"/>
            <a:r>
              <a:rPr sz="930" dirty="0">
                <a:solidFill>
                  <a:srgbClr val="1E1E1E"/>
                </a:solidFill>
                <a:latin typeface="Arial"/>
              </a:rPr>
              <a:t>• </a:t>
            </a:r>
            <a:r>
              <a:rPr sz="930" dirty="0" err="1">
                <a:solidFill>
                  <a:srgbClr val="1E1E1E"/>
                </a:solidFill>
                <a:latin typeface="Arial"/>
              </a:rPr>
              <a:t>בתשפ״ז</a:t>
            </a:r>
            <a:r>
              <a:rPr sz="930" dirty="0">
                <a:solidFill>
                  <a:srgbClr val="1E1E1E"/>
                </a:solidFill>
                <a:latin typeface="Arial"/>
              </a:rPr>
              <a:t> </a:t>
            </a:r>
            <a:r>
              <a:rPr sz="930" dirty="0" err="1">
                <a:solidFill>
                  <a:srgbClr val="1E1E1E"/>
                </a:solidFill>
                <a:latin typeface="Arial"/>
              </a:rPr>
              <a:t>לא</a:t>
            </a:r>
            <a:r>
              <a:rPr sz="930" dirty="0">
                <a:solidFill>
                  <a:srgbClr val="1E1E1E"/>
                </a:solidFill>
                <a:latin typeface="Arial"/>
              </a:rPr>
              <a:t> </a:t>
            </a:r>
            <a:r>
              <a:rPr sz="930" dirty="0" err="1">
                <a:solidFill>
                  <a:srgbClr val="1E1E1E"/>
                </a:solidFill>
                <a:latin typeface="Arial"/>
              </a:rPr>
              <a:t>נכללות</a:t>
            </a:r>
            <a:r>
              <a:rPr sz="930" dirty="0">
                <a:solidFill>
                  <a:srgbClr val="1E1E1E"/>
                </a:solidFill>
                <a:latin typeface="Arial"/>
              </a:rPr>
              <a:t> </a:t>
            </a:r>
            <a:r>
              <a:rPr sz="930" dirty="0" err="1">
                <a:solidFill>
                  <a:srgbClr val="1E1E1E"/>
                </a:solidFill>
                <a:latin typeface="Arial"/>
              </a:rPr>
              <a:t>בעיות</a:t>
            </a:r>
            <a:r>
              <a:rPr sz="930" dirty="0">
                <a:solidFill>
                  <a:srgbClr val="1E1E1E"/>
                </a:solidFill>
                <a:latin typeface="Arial"/>
              </a:rPr>
              <a:t> </a:t>
            </a:r>
            <a:r>
              <a:rPr sz="930" dirty="0" err="1">
                <a:solidFill>
                  <a:srgbClr val="1E1E1E"/>
                </a:solidFill>
                <a:latin typeface="Arial"/>
              </a:rPr>
              <a:t>קיצון</a:t>
            </a:r>
            <a:r>
              <a:rPr sz="930" dirty="0">
                <a:solidFill>
                  <a:srgbClr val="1E1E1E"/>
                </a:solidFill>
                <a:latin typeface="Arial"/>
              </a:rPr>
              <a:t> </a:t>
            </a:r>
            <a:r>
              <a:rPr sz="930" dirty="0" err="1">
                <a:solidFill>
                  <a:srgbClr val="1E1E1E"/>
                </a:solidFill>
                <a:latin typeface="Arial"/>
              </a:rPr>
              <a:t>בהקשרים</a:t>
            </a:r>
            <a:r>
              <a:rPr sz="930" dirty="0">
                <a:solidFill>
                  <a:srgbClr val="1E1E1E"/>
                </a:solidFill>
                <a:latin typeface="Arial"/>
              </a:rPr>
              <a:t> </a:t>
            </a:r>
            <a:r>
              <a:rPr sz="930" dirty="0" err="1">
                <a:solidFill>
                  <a:srgbClr val="1E1E1E"/>
                </a:solidFill>
                <a:latin typeface="Arial"/>
              </a:rPr>
              <a:t>מספריים</a:t>
            </a:r>
            <a:r>
              <a:rPr sz="930" dirty="0">
                <a:solidFill>
                  <a:srgbClr val="1E1E1E"/>
                </a:solidFill>
                <a:latin typeface="Arial"/>
              </a:rPr>
              <a:t>, </a:t>
            </a:r>
            <a:r>
              <a:rPr sz="930" dirty="0" err="1">
                <a:solidFill>
                  <a:srgbClr val="1E1E1E"/>
                </a:solidFill>
                <a:latin typeface="Arial"/>
              </a:rPr>
              <a:t>כלכליים</a:t>
            </a:r>
            <a:r>
              <a:rPr sz="930" dirty="0">
                <a:solidFill>
                  <a:srgbClr val="1E1E1E"/>
                </a:solidFill>
                <a:latin typeface="Arial"/>
              </a:rPr>
              <a:t> </a:t>
            </a:r>
            <a:r>
              <a:rPr sz="930" dirty="0" err="1">
                <a:solidFill>
                  <a:srgbClr val="1E1E1E"/>
                </a:solidFill>
                <a:latin typeface="Arial"/>
              </a:rPr>
              <a:t>ופיזיקליים</a:t>
            </a:r>
            <a:r>
              <a:rPr sz="930" dirty="0">
                <a:solidFill>
                  <a:srgbClr val="1E1E1E"/>
                </a:solidFill>
                <a:latin typeface="Arial"/>
              </a:rPr>
              <a:t> (</a:t>
            </a:r>
            <a:r>
              <a:rPr sz="930" dirty="0" err="1">
                <a:solidFill>
                  <a:srgbClr val="1E1E1E"/>
                </a:solidFill>
                <a:latin typeface="Arial"/>
              </a:rPr>
              <a:t>כגון</a:t>
            </a:r>
            <a:r>
              <a:rPr sz="930" dirty="0">
                <a:solidFill>
                  <a:srgbClr val="1E1E1E"/>
                </a:solidFill>
                <a:latin typeface="Arial"/>
              </a:rPr>
              <a:t> </a:t>
            </a:r>
            <a:r>
              <a:rPr sz="930" dirty="0" err="1">
                <a:solidFill>
                  <a:srgbClr val="1E1E1E"/>
                </a:solidFill>
                <a:latin typeface="Arial"/>
              </a:rPr>
              <a:t>תנועה</a:t>
            </a:r>
            <a:r>
              <a:rPr sz="930" dirty="0">
                <a:solidFill>
                  <a:srgbClr val="1E1E1E"/>
                </a:solidFill>
                <a:latin typeface="Arial"/>
              </a:rPr>
              <a:t>), </a:t>
            </a:r>
            <a:r>
              <a:rPr sz="930" dirty="0" err="1">
                <a:solidFill>
                  <a:srgbClr val="1E1E1E"/>
                </a:solidFill>
                <a:latin typeface="Arial"/>
              </a:rPr>
              <a:t>וכן</a:t>
            </a:r>
            <a:r>
              <a:rPr sz="930" dirty="0">
                <a:solidFill>
                  <a:srgbClr val="1E1E1E"/>
                </a:solidFill>
                <a:latin typeface="Arial"/>
              </a:rPr>
              <a:t> </a:t>
            </a:r>
            <a:r>
              <a:rPr sz="930" dirty="0" err="1">
                <a:solidFill>
                  <a:srgbClr val="1E1E1E"/>
                </a:solidFill>
                <a:latin typeface="Arial"/>
              </a:rPr>
              <a:t>בעיות</a:t>
            </a:r>
            <a:r>
              <a:rPr sz="930" dirty="0">
                <a:solidFill>
                  <a:srgbClr val="1E1E1E"/>
                </a:solidFill>
                <a:latin typeface="Arial"/>
              </a:rPr>
              <a:t> </a:t>
            </a:r>
            <a:r>
              <a:rPr sz="930" dirty="0" err="1">
                <a:solidFill>
                  <a:srgbClr val="1E1E1E"/>
                </a:solidFill>
                <a:latin typeface="Arial"/>
              </a:rPr>
              <a:t>גאומטריות</a:t>
            </a:r>
            <a:r>
              <a:rPr sz="930" dirty="0">
                <a:solidFill>
                  <a:srgbClr val="1E1E1E"/>
                </a:solidFill>
                <a:latin typeface="Arial"/>
              </a:rPr>
              <a:t> </a:t>
            </a:r>
            <a:r>
              <a:rPr sz="930" dirty="0" err="1">
                <a:solidFill>
                  <a:srgbClr val="1E1E1E"/>
                </a:solidFill>
                <a:latin typeface="Arial"/>
              </a:rPr>
              <a:t>במרחב</a:t>
            </a:r>
            <a:r>
              <a:rPr sz="930" dirty="0">
                <a:solidFill>
                  <a:srgbClr val="1E1E1E"/>
                </a:solidFill>
                <a:latin typeface="Arial"/>
              </a:rPr>
              <a:t>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055864" y="1143000"/>
            <a:ext cx="3657600" cy="4526280"/>
          </a:xfrm>
          <a:prstGeom prst="roundRect">
            <a:avLst/>
          </a:prstGeom>
          <a:solidFill>
            <a:srgbClr val="FDF7E5"/>
          </a:solidFill>
          <a:ln>
            <a:solidFill>
              <a:srgbClr val="C4D2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18872" tIns="82296" rIns="118872" bIns="64008" rtlCol="0" anchor="ctr"/>
          <a:lstStyle/>
          <a:p>
            <a:pPr algn="r" rtl="1"/>
            <a:r>
              <a:rPr sz="1400" b="1" dirty="0" err="1">
                <a:solidFill>
                  <a:srgbClr val="235896"/>
                </a:solidFill>
                <a:latin typeface="Arial"/>
              </a:rPr>
              <a:t>חשבון</a:t>
            </a:r>
            <a:r>
              <a:rPr sz="1400" b="1" dirty="0">
                <a:solidFill>
                  <a:srgbClr val="235896"/>
                </a:solidFill>
                <a:latin typeface="Arial"/>
              </a:rPr>
              <a:t> </a:t>
            </a:r>
            <a:r>
              <a:rPr sz="1400" b="1" dirty="0" err="1">
                <a:solidFill>
                  <a:srgbClr val="235896"/>
                </a:solidFill>
                <a:latin typeface="Arial"/>
              </a:rPr>
              <a:t>אינטגרלי</a:t>
            </a:r>
            <a:endParaRPr sz="1400" b="1" dirty="0">
              <a:solidFill>
                <a:srgbClr val="235896"/>
              </a:solidFill>
              <a:latin typeface="Arial"/>
            </a:endParaRPr>
          </a:p>
          <a:p>
            <a:pPr algn="r" rtl="1"/>
            <a:r>
              <a:rPr sz="940" dirty="0">
                <a:solidFill>
                  <a:srgbClr val="1E1E1E"/>
                </a:solidFill>
                <a:latin typeface="Arial"/>
              </a:rPr>
              <a:t>• </a:t>
            </a:r>
            <a:r>
              <a:rPr sz="940" dirty="0" err="1">
                <a:solidFill>
                  <a:srgbClr val="1E1E1E"/>
                </a:solidFill>
                <a:latin typeface="Arial"/>
              </a:rPr>
              <a:t>פונקציה</a:t>
            </a:r>
            <a:r>
              <a:rPr sz="940" dirty="0">
                <a:solidFill>
                  <a:srgbClr val="1E1E1E"/>
                </a:solidFill>
                <a:latin typeface="Arial"/>
              </a:rPr>
              <a:t> </a:t>
            </a:r>
            <a:r>
              <a:rPr sz="940" dirty="0" err="1">
                <a:solidFill>
                  <a:srgbClr val="1E1E1E"/>
                </a:solidFill>
                <a:latin typeface="Arial"/>
              </a:rPr>
              <a:t>קדומה</a:t>
            </a:r>
            <a:r>
              <a:rPr sz="940" dirty="0">
                <a:solidFill>
                  <a:srgbClr val="1E1E1E"/>
                </a:solidFill>
                <a:latin typeface="Arial"/>
              </a:rPr>
              <a:t>.</a:t>
            </a:r>
          </a:p>
          <a:p>
            <a:pPr algn="r" rtl="1"/>
            <a:r>
              <a:rPr sz="940" dirty="0">
                <a:solidFill>
                  <a:srgbClr val="1E1E1E"/>
                </a:solidFill>
                <a:latin typeface="Arial"/>
              </a:rPr>
              <a:t>• </a:t>
            </a:r>
            <a:r>
              <a:rPr sz="940" dirty="0" err="1">
                <a:solidFill>
                  <a:srgbClr val="1E1E1E"/>
                </a:solidFill>
                <a:latin typeface="Arial"/>
              </a:rPr>
              <a:t>פונקציית</a:t>
            </a:r>
            <a:r>
              <a:rPr sz="940" dirty="0">
                <a:solidFill>
                  <a:srgbClr val="1E1E1E"/>
                </a:solidFill>
                <a:latin typeface="Arial"/>
              </a:rPr>
              <a:t> </a:t>
            </a:r>
            <a:r>
              <a:rPr sz="940" dirty="0" err="1">
                <a:solidFill>
                  <a:srgbClr val="1E1E1E"/>
                </a:solidFill>
                <a:latin typeface="Arial"/>
              </a:rPr>
              <a:t>הצטברות</a:t>
            </a:r>
            <a:r>
              <a:rPr sz="940" dirty="0">
                <a:solidFill>
                  <a:srgbClr val="1E1E1E"/>
                </a:solidFill>
                <a:latin typeface="Arial"/>
              </a:rPr>
              <a:t> </a:t>
            </a:r>
            <a:r>
              <a:rPr sz="940" dirty="0" err="1">
                <a:solidFill>
                  <a:srgbClr val="1E1E1E"/>
                </a:solidFill>
                <a:latin typeface="Arial"/>
              </a:rPr>
              <a:t>של</a:t>
            </a:r>
            <a:r>
              <a:rPr sz="940" dirty="0">
                <a:solidFill>
                  <a:srgbClr val="1E1E1E"/>
                </a:solidFill>
                <a:latin typeface="Arial"/>
              </a:rPr>
              <a:t> </a:t>
            </a:r>
            <a:r>
              <a:rPr sz="940" dirty="0" err="1">
                <a:solidFill>
                  <a:srgbClr val="1E1E1E"/>
                </a:solidFill>
                <a:latin typeface="Arial"/>
              </a:rPr>
              <a:t>שטח</a:t>
            </a:r>
            <a:r>
              <a:rPr sz="940" dirty="0">
                <a:solidFill>
                  <a:srgbClr val="1E1E1E"/>
                </a:solidFill>
                <a:latin typeface="Arial"/>
              </a:rPr>
              <a:t>; </a:t>
            </a:r>
            <a:r>
              <a:rPr sz="940" dirty="0" err="1">
                <a:solidFill>
                  <a:srgbClr val="1E1E1E"/>
                </a:solidFill>
                <a:latin typeface="Arial"/>
              </a:rPr>
              <a:t>קצב</a:t>
            </a:r>
            <a:r>
              <a:rPr sz="940" dirty="0">
                <a:solidFill>
                  <a:srgbClr val="1E1E1E"/>
                </a:solidFill>
                <a:latin typeface="Arial"/>
              </a:rPr>
              <a:t> </a:t>
            </a:r>
            <a:r>
              <a:rPr sz="940" dirty="0" err="1">
                <a:solidFill>
                  <a:srgbClr val="1E1E1E"/>
                </a:solidFill>
                <a:latin typeface="Arial"/>
              </a:rPr>
              <a:t>שינוי</a:t>
            </a:r>
            <a:r>
              <a:rPr sz="940" dirty="0">
                <a:solidFill>
                  <a:srgbClr val="1E1E1E"/>
                </a:solidFill>
                <a:latin typeface="Arial"/>
              </a:rPr>
              <a:t> </a:t>
            </a:r>
            <a:r>
              <a:rPr sz="940" dirty="0" err="1">
                <a:solidFill>
                  <a:srgbClr val="1E1E1E"/>
                </a:solidFill>
                <a:latin typeface="Arial"/>
              </a:rPr>
              <a:t>והקשר</a:t>
            </a:r>
            <a:r>
              <a:rPr sz="940" dirty="0">
                <a:solidFill>
                  <a:srgbClr val="1E1E1E"/>
                </a:solidFill>
                <a:latin typeface="Arial"/>
              </a:rPr>
              <a:t> </a:t>
            </a:r>
            <a:r>
              <a:rPr sz="940" dirty="0" err="1">
                <a:solidFill>
                  <a:srgbClr val="1E1E1E"/>
                </a:solidFill>
                <a:latin typeface="Arial"/>
              </a:rPr>
              <a:t>לפונקציה</a:t>
            </a:r>
            <a:r>
              <a:rPr sz="940" dirty="0">
                <a:solidFill>
                  <a:srgbClr val="1E1E1E"/>
                </a:solidFill>
                <a:latin typeface="Arial"/>
              </a:rPr>
              <a:t> </a:t>
            </a:r>
            <a:r>
              <a:rPr sz="940" dirty="0" err="1">
                <a:solidFill>
                  <a:srgbClr val="1E1E1E"/>
                </a:solidFill>
                <a:latin typeface="Arial"/>
              </a:rPr>
              <a:t>קדומה</a:t>
            </a:r>
            <a:r>
              <a:rPr sz="940" dirty="0">
                <a:solidFill>
                  <a:srgbClr val="1E1E1E"/>
                </a:solidFill>
                <a:latin typeface="Arial"/>
              </a:rPr>
              <a:t>.</a:t>
            </a:r>
          </a:p>
          <a:p>
            <a:pPr algn="r" rtl="1"/>
            <a:r>
              <a:rPr sz="940" dirty="0">
                <a:solidFill>
                  <a:srgbClr val="1E1E1E"/>
                </a:solidFill>
                <a:latin typeface="Arial"/>
              </a:rPr>
              <a:t>• </a:t>
            </a:r>
            <a:r>
              <a:rPr sz="940" dirty="0" err="1">
                <a:solidFill>
                  <a:srgbClr val="1E1E1E"/>
                </a:solidFill>
                <a:latin typeface="Arial"/>
              </a:rPr>
              <a:t>חישוב</a:t>
            </a:r>
            <a:r>
              <a:rPr sz="940" dirty="0">
                <a:solidFill>
                  <a:srgbClr val="1E1E1E"/>
                </a:solidFill>
                <a:latin typeface="Arial"/>
              </a:rPr>
              <a:t> </a:t>
            </a:r>
            <a:r>
              <a:rPr sz="940" dirty="0" err="1">
                <a:solidFill>
                  <a:srgbClr val="1E1E1E"/>
                </a:solidFill>
                <a:latin typeface="Arial"/>
              </a:rPr>
              <a:t>אינטגרלים</a:t>
            </a:r>
            <a:r>
              <a:rPr sz="940" dirty="0">
                <a:solidFill>
                  <a:srgbClr val="1E1E1E"/>
                </a:solidFill>
                <a:latin typeface="Arial"/>
              </a:rPr>
              <a:t> </a:t>
            </a:r>
            <a:r>
              <a:rPr sz="940" dirty="0" err="1">
                <a:solidFill>
                  <a:srgbClr val="1E1E1E"/>
                </a:solidFill>
                <a:latin typeface="Arial"/>
              </a:rPr>
              <a:t>של</a:t>
            </a:r>
            <a:r>
              <a:rPr sz="940" dirty="0">
                <a:solidFill>
                  <a:srgbClr val="1E1E1E"/>
                </a:solidFill>
                <a:latin typeface="Arial"/>
              </a:rPr>
              <a:t> </a:t>
            </a:r>
            <a:r>
              <a:rPr sz="940" dirty="0" err="1">
                <a:solidFill>
                  <a:srgbClr val="1E1E1E"/>
                </a:solidFill>
                <a:latin typeface="Arial"/>
              </a:rPr>
              <a:t>הפונקציות</a:t>
            </a:r>
            <a:r>
              <a:rPr sz="940" dirty="0">
                <a:solidFill>
                  <a:srgbClr val="1E1E1E"/>
                </a:solidFill>
                <a:latin typeface="Arial"/>
              </a:rPr>
              <a:t> </a:t>
            </a:r>
            <a:r>
              <a:rPr sz="940" dirty="0" err="1">
                <a:solidFill>
                  <a:srgbClr val="1E1E1E"/>
                </a:solidFill>
                <a:latin typeface="Arial"/>
              </a:rPr>
              <a:t>הנכללות</a:t>
            </a:r>
            <a:r>
              <a:rPr sz="940" dirty="0">
                <a:solidFill>
                  <a:srgbClr val="1E1E1E"/>
                </a:solidFill>
                <a:latin typeface="Arial"/>
              </a:rPr>
              <a:t> </a:t>
            </a:r>
            <a:r>
              <a:rPr sz="940" dirty="0" err="1">
                <a:solidFill>
                  <a:srgbClr val="1E1E1E"/>
                </a:solidFill>
                <a:latin typeface="Arial"/>
              </a:rPr>
              <a:t>בתוכנית</a:t>
            </a:r>
            <a:r>
              <a:rPr sz="940" dirty="0">
                <a:solidFill>
                  <a:srgbClr val="1E1E1E"/>
                </a:solidFill>
                <a:latin typeface="Arial"/>
              </a:rPr>
              <a:t> </a:t>
            </a:r>
            <a:r>
              <a:rPr sz="940" dirty="0" err="1">
                <a:solidFill>
                  <a:srgbClr val="1E1E1E"/>
                </a:solidFill>
                <a:latin typeface="Arial"/>
              </a:rPr>
              <a:t>ושימוש</a:t>
            </a:r>
            <a:r>
              <a:rPr sz="940" dirty="0">
                <a:solidFill>
                  <a:srgbClr val="1E1E1E"/>
                </a:solidFill>
                <a:latin typeface="Arial"/>
              </a:rPr>
              <a:t> </a:t>
            </a:r>
            <a:r>
              <a:rPr sz="940" dirty="0" err="1">
                <a:solidFill>
                  <a:srgbClr val="1E1E1E"/>
                </a:solidFill>
                <a:latin typeface="Arial"/>
              </a:rPr>
              <a:t>בכללי</a:t>
            </a:r>
            <a:r>
              <a:rPr sz="940" dirty="0">
                <a:solidFill>
                  <a:srgbClr val="1E1E1E"/>
                </a:solidFill>
                <a:latin typeface="Arial"/>
              </a:rPr>
              <a:t> </a:t>
            </a:r>
            <a:r>
              <a:rPr sz="940" dirty="0" err="1">
                <a:solidFill>
                  <a:srgbClr val="1E1E1E"/>
                </a:solidFill>
                <a:latin typeface="Arial"/>
              </a:rPr>
              <a:t>האינטגרציה</a:t>
            </a:r>
            <a:r>
              <a:rPr sz="940" dirty="0">
                <a:solidFill>
                  <a:srgbClr val="1E1E1E"/>
                </a:solidFill>
                <a:latin typeface="Arial"/>
              </a:rPr>
              <a:t> </a:t>
            </a:r>
            <a:r>
              <a:rPr sz="940" dirty="0" err="1">
                <a:solidFill>
                  <a:srgbClr val="1E1E1E"/>
                </a:solidFill>
                <a:latin typeface="Arial"/>
              </a:rPr>
              <a:t>שנלמדו</a:t>
            </a:r>
            <a:r>
              <a:rPr sz="940" dirty="0">
                <a:solidFill>
                  <a:srgbClr val="1E1E1E"/>
                </a:solidFill>
                <a:latin typeface="Arial"/>
              </a:rPr>
              <a:t>.</a:t>
            </a:r>
          </a:p>
          <a:p>
            <a:pPr algn="r" rtl="1"/>
            <a:r>
              <a:rPr sz="940" dirty="0">
                <a:solidFill>
                  <a:srgbClr val="1E1E1E"/>
                </a:solidFill>
                <a:latin typeface="Arial"/>
              </a:rPr>
              <a:t>• </a:t>
            </a:r>
            <a:r>
              <a:rPr sz="940" dirty="0" err="1">
                <a:solidFill>
                  <a:srgbClr val="1E1E1E"/>
                </a:solidFill>
                <a:latin typeface="Arial"/>
              </a:rPr>
              <a:t>שטחים</a:t>
            </a:r>
            <a:r>
              <a:rPr sz="940" dirty="0">
                <a:solidFill>
                  <a:srgbClr val="1E1E1E"/>
                </a:solidFill>
                <a:latin typeface="Arial"/>
              </a:rPr>
              <a:t> </a:t>
            </a:r>
            <a:r>
              <a:rPr sz="940" dirty="0" err="1">
                <a:solidFill>
                  <a:srgbClr val="1E1E1E"/>
                </a:solidFill>
                <a:latin typeface="Arial"/>
              </a:rPr>
              <a:t>ויישומים</a:t>
            </a:r>
            <a:r>
              <a:rPr sz="940" dirty="0">
                <a:solidFill>
                  <a:srgbClr val="1E1E1E"/>
                </a:solidFill>
                <a:latin typeface="Arial"/>
              </a:rPr>
              <a:t> </a:t>
            </a:r>
            <a:r>
              <a:rPr sz="940" dirty="0" err="1">
                <a:solidFill>
                  <a:srgbClr val="1E1E1E"/>
                </a:solidFill>
                <a:latin typeface="Arial"/>
              </a:rPr>
              <a:t>של</a:t>
            </a:r>
            <a:r>
              <a:rPr sz="940" dirty="0">
                <a:solidFill>
                  <a:srgbClr val="1E1E1E"/>
                </a:solidFill>
                <a:latin typeface="Arial"/>
              </a:rPr>
              <a:t> </a:t>
            </a:r>
            <a:r>
              <a:rPr sz="940" dirty="0" err="1">
                <a:solidFill>
                  <a:srgbClr val="1E1E1E"/>
                </a:solidFill>
                <a:latin typeface="Arial"/>
              </a:rPr>
              <a:t>פונקציית</a:t>
            </a:r>
            <a:r>
              <a:rPr sz="940" dirty="0">
                <a:solidFill>
                  <a:srgbClr val="1E1E1E"/>
                </a:solidFill>
                <a:latin typeface="Arial"/>
              </a:rPr>
              <a:t> </a:t>
            </a:r>
            <a:r>
              <a:rPr sz="940" dirty="0" err="1">
                <a:solidFill>
                  <a:srgbClr val="1E1E1E"/>
                </a:solidFill>
                <a:latin typeface="Arial"/>
              </a:rPr>
              <a:t>ההצטברות</a:t>
            </a:r>
            <a:r>
              <a:rPr sz="940" dirty="0">
                <a:solidFill>
                  <a:srgbClr val="1E1E1E"/>
                </a:solidFill>
                <a:latin typeface="Arial"/>
              </a:rPr>
              <a:t>.</a:t>
            </a:r>
          </a:p>
          <a:p>
            <a:pPr algn="r" rtl="1"/>
            <a:r>
              <a:rPr sz="940" dirty="0">
                <a:solidFill>
                  <a:srgbClr val="1E1E1E"/>
                </a:solidFill>
                <a:latin typeface="Arial"/>
              </a:rPr>
              <a:t>• </a:t>
            </a:r>
            <a:r>
              <a:rPr sz="940" dirty="0" err="1">
                <a:solidFill>
                  <a:srgbClr val="1E1E1E"/>
                </a:solidFill>
                <a:latin typeface="Arial"/>
              </a:rPr>
              <a:t>בתשפ״ז</a:t>
            </a:r>
            <a:r>
              <a:rPr sz="940" dirty="0">
                <a:solidFill>
                  <a:srgbClr val="1E1E1E"/>
                </a:solidFill>
                <a:latin typeface="Arial"/>
              </a:rPr>
              <a:t> </a:t>
            </a:r>
            <a:r>
              <a:rPr sz="940" dirty="0" err="1">
                <a:solidFill>
                  <a:srgbClr val="1E1E1E"/>
                </a:solidFill>
                <a:latin typeface="Arial"/>
              </a:rPr>
              <a:t>לא</a:t>
            </a:r>
            <a:r>
              <a:rPr sz="940" dirty="0">
                <a:solidFill>
                  <a:srgbClr val="1E1E1E"/>
                </a:solidFill>
                <a:latin typeface="Arial"/>
              </a:rPr>
              <a:t> </a:t>
            </a:r>
            <a:r>
              <a:rPr sz="940" dirty="0" err="1">
                <a:solidFill>
                  <a:srgbClr val="1E1E1E"/>
                </a:solidFill>
                <a:latin typeface="Arial"/>
              </a:rPr>
              <a:t>נכללים</a:t>
            </a:r>
            <a:r>
              <a:rPr sz="940" dirty="0">
                <a:solidFill>
                  <a:srgbClr val="1E1E1E"/>
                </a:solidFill>
                <a:latin typeface="Arial"/>
              </a:rPr>
              <a:t>: </a:t>
            </a:r>
            <a:r>
              <a:rPr sz="940" dirty="0" err="1">
                <a:solidFill>
                  <a:srgbClr val="1E1E1E"/>
                </a:solidFill>
                <a:latin typeface="Arial"/>
              </a:rPr>
              <a:t>אינטגרל</a:t>
            </a:r>
            <a:r>
              <a:rPr sz="940" dirty="0">
                <a:solidFill>
                  <a:srgbClr val="1E1E1E"/>
                </a:solidFill>
                <a:latin typeface="Arial"/>
              </a:rPr>
              <a:t> </a:t>
            </a:r>
            <a:r>
              <a:rPr sz="940" dirty="0" err="1">
                <a:solidFill>
                  <a:srgbClr val="1E1E1E"/>
                </a:solidFill>
                <a:latin typeface="Arial"/>
              </a:rPr>
              <a:t>של</a:t>
            </a:r>
            <a:r>
              <a:rPr sz="940" dirty="0">
                <a:solidFill>
                  <a:srgbClr val="1E1E1E"/>
                </a:solidFill>
                <a:latin typeface="Arial"/>
              </a:rPr>
              <a:t> </a:t>
            </a:r>
            <a:r>
              <a:rPr sz="940" dirty="0" err="1">
                <a:solidFill>
                  <a:srgbClr val="1E1E1E"/>
                </a:solidFill>
                <a:latin typeface="Arial"/>
              </a:rPr>
              <a:t>פונקציות</a:t>
            </a:r>
            <a:r>
              <a:rPr sz="940" dirty="0">
                <a:solidFill>
                  <a:srgbClr val="1E1E1E"/>
                </a:solidFill>
                <a:latin typeface="Arial"/>
              </a:rPr>
              <a:t> </a:t>
            </a:r>
            <a:r>
              <a:rPr sz="940" dirty="0" err="1">
                <a:solidFill>
                  <a:srgbClr val="1E1E1E"/>
                </a:solidFill>
                <a:latin typeface="Arial"/>
              </a:rPr>
              <a:t>עם</a:t>
            </a:r>
            <a:r>
              <a:rPr sz="940" dirty="0">
                <a:solidFill>
                  <a:srgbClr val="1E1E1E"/>
                </a:solidFill>
                <a:latin typeface="Arial"/>
              </a:rPr>
              <a:t> </a:t>
            </a:r>
            <a:r>
              <a:rPr sz="940" dirty="0" err="1">
                <a:solidFill>
                  <a:srgbClr val="1E1E1E"/>
                </a:solidFill>
                <a:latin typeface="Arial"/>
              </a:rPr>
              <a:t>שורש</a:t>
            </a:r>
            <a:r>
              <a:rPr sz="940" dirty="0">
                <a:solidFill>
                  <a:srgbClr val="1E1E1E"/>
                </a:solidFill>
                <a:latin typeface="Arial"/>
              </a:rPr>
              <a:t>, </a:t>
            </a:r>
            <a:r>
              <a:rPr sz="940" dirty="0" err="1">
                <a:solidFill>
                  <a:srgbClr val="1E1E1E"/>
                </a:solidFill>
                <a:latin typeface="Arial"/>
              </a:rPr>
              <a:t>נפח</a:t>
            </a:r>
            <a:r>
              <a:rPr sz="940" dirty="0">
                <a:solidFill>
                  <a:srgbClr val="1E1E1E"/>
                </a:solidFill>
                <a:latin typeface="Arial"/>
              </a:rPr>
              <a:t> </a:t>
            </a:r>
            <a:r>
              <a:rPr sz="940" dirty="0" err="1">
                <a:solidFill>
                  <a:srgbClr val="1E1E1E"/>
                </a:solidFill>
                <a:latin typeface="Arial"/>
              </a:rPr>
              <a:t>גוף</a:t>
            </a:r>
            <a:r>
              <a:rPr sz="940" dirty="0">
                <a:solidFill>
                  <a:srgbClr val="1E1E1E"/>
                </a:solidFill>
                <a:latin typeface="Arial"/>
              </a:rPr>
              <a:t> </a:t>
            </a:r>
            <a:r>
              <a:rPr sz="940" dirty="0" err="1">
                <a:solidFill>
                  <a:srgbClr val="1E1E1E"/>
                </a:solidFill>
                <a:latin typeface="Arial"/>
              </a:rPr>
              <a:t>סיבוב</a:t>
            </a:r>
            <a:r>
              <a:rPr sz="940" dirty="0">
                <a:solidFill>
                  <a:srgbClr val="1E1E1E"/>
                </a:solidFill>
                <a:latin typeface="Arial"/>
              </a:rPr>
              <a:t> </a:t>
            </a:r>
            <a:r>
              <a:rPr sz="940" dirty="0" err="1">
                <a:solidFill>
                  <a:srgbClr val="1E1E1E"/>
                </a:solidFill>
                <a:latin typeface="Arial"/>
              </a:rPr>
              <a:t>ובעיות</a:t>
            </a:r>
            <a:r>
              <a:rPr sz="940" dirty="0">
                <a:solidFill>
                  <a:srgbClr val="1E1E1E"/>
                </a:solidFill>
                <a:latin typeface="Arial"/>
              </a:rPr>
              <a:t> </a:t>
            </a:r>
            <a:r>
              <a:rPr sz="940" dirty="0" err="1">
                <a:solidFill>
                  <a:srgbClr val="1E1E1E"/>
                </a:solidFill>
                <a:latin typeface="Arial"/>
              </a:rPr>
              <a:t>קיצון</a:t>
            </a:r>
            <a:r>
              <a:rPr sz="940" dirty="0">
                <a:solidFill>
                  <a:srgbClr val="1E1E1E"/>
                </a:solidFill>
                <a:latin typeface="Arial"/>
              </a:rPr>
              <a:t> </a:t>
            </a:r>
            <a:r>
              <a:rPr sz="940" dirty="0" err="1">
                <a:solidFill>
                  <a:srgbClr val="1E1E1E"/>
                </a:solidFill>
                <a:latin typeface="Arial"/>
              </a:rPr>
              <a:t>עם</a:t>
            </a:r>
            <a:r>
              <a:rPr sz="940" dirty="0">
                <a:solidFill>
                  <a:srgbClr val="1E1E1E"/>
                </a:solidFill>
                <a:latin typeface="Arial"/>
              </a:rPr>
              <a:t> </a:t>
            </a:r>
            <a:r>
              <a:rPr sz="940" dirty="0" err="1">
                <a:solidFill>
                  <a:srgbClr val="1E1E1E"/>
                </a:solidFill>
                <a:latin typeface="Arial"/>
              </a:rPr>
              <a:t>אינטגרל</a:t>
            </a:r>
            <a:r>
              <a:rPr sz="940" dirty="0">
                <a:solidFill>
                  <a:srgbClr val="1E1E1E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01168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rtl="1"/>
            <a:r>
              <a:rPr sz="2500" b="1">
                <a:solidFill>
                  <a:srgbClr val="18304A"/>
                </a:solidFill>
                <a:latin typeface="Arial"/>
              </a:rPr>
              <a:t>571 — מאגר שאלות בגרות רשמי לפי נושא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777240"/>
            <a:ext cx="111556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rtl="1"/>
            <a:r>
              <a:rPr sz="1100">
                <a:solidFill>
                  <a:srgbClr val="235896"/>
                </a:solidFill>
                <a:latin typeface="Arial"/>
              </a:rPr>
              <a:t>אוסף שאלות של משרד החינוך לתכ״ל החדשה (תש״פ–תשפ״ד) — מקור לתרגול ודוגמאות, לא מסמך מיקוד תשפ״ז.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417320"/>
            <a:ext cx="3246120" cy="1481328"/>
          </a:xfrm>
          <a:prstGeom prst="roundRect">
            <a:avLst/>
          </a:prstGeom>
          <a:solidFill>
            <a:srgbClr val="EDF8F0"/>
          </a:solidFill>
          <a:ln>
            <a:solidFill>
              <a:srgbClr val="C4D2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r" rtl="1"/>
            <a:r>
              <a:rPr sz="1500" b="1">
                <a:solidFill>
                  <a:srgbClr val="871487"/>
                </a:solidFill>
                <a:latin typeface="Arial"/>
              </a:rPr>
              <a:t>הסתברות</a:t>
            </a:r>
          </a:p>
          <a:p>
            <a:pPr algn="r" rtl="1"/>
            <a:r>
              <a:rPr sz="1000">
                <a:solidFill>
                  <a:srgbClr val="1E1E1E"/>
                </a:solidFill>
                <a:latin typeface="Arial"/>
              </a:rPr>
              <a:t>שאלות בגרות 571 בנושא הסתברות.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133087" y="1417320"/>
            <a:ext cx="3246120" cy="1481328"/>
          </a:xfrm>
          <a:prstGeom prst="roundRect">
            <a:avLst/>
          </a:prstGeom>
          <a:solidFill>
            <a:srgbClr val="F0F6FB"/>
          </a:solidFill>
          <a:ln>
            <a:solidFill>
              <a:srgbClr val="C4D2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r" rtl="1"/>
            <a:r>
              <a:rPr sz="1500" b="1">
                <a:solidFill>
                  <a:srgbClr val="871487"/>
                </a:solidFill>
                <a:latin typeface="Arial"/>
              </a:rPr>
              <a:t>סדרות</a:t>
            </a:r>
          </a:p>
          <a:p>
            <a:pPr algn="r" rtl="1"/>
            <a:r>
              <a:rPr sz="1000">
                <a:solidFill>
                  <a:srgbClr val="1E1E1E"/>
                </a:solidFill>
                <a:latin typeface="Arial"/>
              </a:rPr>
              <a:t>שאלות בגרות 571 בנושא סדרות.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17536" y="1417320"/>
            <a:ext cx="3246120" cy="1481328"/>
          </a:xfrm>
          <a:prstGeom prst="roundRect">
            <a:avLst/>
          </a:prstGeom>
          <a:solidFill>
            <a:srgbClr val="EDF8F0"/>
          </a:solidFill>
          <a:ln>
            <a:solidFill>
              <a:srgbClr val="C4D2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r" rtl="1"/>
            <a:r>
              <a:rPr sz="1500" b="1">
                <a:solidFill>
                  <a:srgbClr val="871487"/>
                </a:solidFill>
                <a:latin typeface="Arial"/>
              </a:rPr>
              <a:t>גיאומטריה</a:t>
            </a:r>
          </a:p>
          <a:p>
            <a:pPr algn="r" rtl="1"/>
            <a:r>
              <a:rPr sz="1000">
                <a:solidFill>
                  <a:srgbClr val="1E1E1E"/>
                </a:solidFill>
                <a:latin typeface="Arial"/>
              </a:rPr>
              <a:t>שאלות בגרות 571 בגיאומטריה.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3246120"/>
            <a:ext cx="3246120" cy="1481328"/>
          </a:xfrm>
          <a:prstGeom prst="roundRect">
            <a:avLst/>
          </a:prstGeom>
          <a:solidFill>
            <a:srgbClr val="F0F6FB"/>
          </a:solidFill>
          <a:ln>
            <a:solidFill>
              <a:srgbClr val="C4D2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r" rtl="1"/>
            <a:r>
              <a:rPr sz="1500" b="1">
                <a:solidFill>
                  <a:srgbClr val="871487"/>
                </a:solidFill>
                <a:latin typeface="Arial"/>
              </a:rPr>
              <a:t>טריגונומטריה</a:t>
            </a:r>
          </a:p>
          <a:p>
            <a:pPr algn="r" rtl="1"/>
            <a:r>
              <a:rPr sz="1000">
                <a:solidFill>
                  <a:srgbClr val="1E1E1E"/>
                </a:solidFill>
                <a:latin typeface="Arial"/>
              </a:rPr>
              <a:t>שאלות בגרות 571 בטריגונומטריה.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33087" y="3246120"/>
            <a:ext cx="3246120" cy="1481328"/>
          </a:xfrm>
          <a:prstGeom prst="roundRect">
            <a:avLst/>
          </a:prstGeom>
          <a:solidFill>
            <a:srgbClr val="FDF7E5"/>
          </a:solidFill>
          <a:ln>
            <a:solidFill>
              <a:srgbClr val="C4D2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r" rtl="1"/>
            <a:r>
              <a:rPr sz="1500" b="1">
                <a:solidFill>
                  <a:srgbClr val="871487"/>
                </a:solidFill>
                <a:latin typeface="Arial"/>
              </a:rPr>
              <a:t>חדו״א</a:t>
            </a:r>
          </a:p>
          <a:p>
            <a:pPr algn="r" rtl="1"/>
            <a:r>
              <a:rPr sz="1000">
                <a:solidFill>
                  <a:srgbClr val="1E1E1E"/>
                </a:solidFill>
                <a:latin typeface="Arial"/>
              </a:rPr>
              <a:t>רציונלית, טריגונומטרית, פונקציה משולבת שורש, קשר גרף–נגזרת ובעיות קיצון.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17536" y="3246120"/>
            <a:ext cx="3246120" cy="1481328"/>
          </a:xfrm>
          <a:prstGeom prst="roundRect">
            <a:avLst/>
          </a:prstGeom>
          <a:solidFill>
            <a:srgbClr val="F6F1FB"/>
          </a:solidFill>
          <a:ln>
            <a:solidFill>
              <a:srgbClr val="C4D2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r" rtl="1"/>
            <a:r>
              <a:rPr sz="1500" b="1">
                <a:solidFill>
                  <a:srgbClr val="871487"/>
                </a:solidFill>
                <a:latin typeface="Arial"/>
              </a:rPr>
              <a:t>שאלות קצרות</a:t>
            </a:r>
          </a:p>
          <a:p>
            <a:pPr algn="r" rtl="1"/>
            <a:r>
              <a:rPr sz="1000">
                <a:solidFill>
                  <a:srgbClr val="1E1E1E"/>
                </a:solidFill>
                <a:latin typeface="Arial"/>
              </a:rPr>
              <a:t>בעמוד האחרון: חדו״א, גיאומטריה, הסתברות, טריגונומטריה במישור, סדרות ואינדוקציה.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743200" y="5074920"/>
            <a:ext cx="6675120" cy="713232"/>
          </a:xfrm>
          <a:prstGeom prst="roundRect">
            <a:avLst/>
          </a:prstGeom>
          <a:solidFill>
            <a:srgbClr val="F0F6FB"/>
          </a:solidFill>
          <a:ln>
            <a:solidFill>
              <a:srgbClr val="2358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sz="1500" b="1" dirty="0">
                <a:solidFill>
                  <a:srgbClr val="235896"/>
                </a:solidFill>
                <a:hlinkClick r:id="rId2"/>
              </a:rPr>
              <a:t>↗ </a:t>
            </a:r>
            <a:r>
              <a:rPr sz="1500" b="1" dirty="0" err="1">
                <a:solidFill>
                  <a:srgbClr val="235896"/>
                </a:solidFill>
                <a:hlinkClick r:id="rId2"/>
              </a:rPr>
              <a:t>פתיחת</a:t>
            </a:r>
            <a:r>
              <a:rPr sz="1500" b="1" dirty="0">
                <a:solidFill>
                  <a:srgbClr val="235896"/>
                </a:solidFill>
                <a:hlinkClick r:id="rId2"/>
              </a:rPr>
              <a:t> </a:t>
            </a:r>
            <a:r>
              <a:rPr sz="1500" b="1" dirty="0" err="1">
                <a:solidFill>
                  <a:srgbClr val="235896"/>
                </a:solidFill>
                <a:hlinkClick r:id="rId2"/>
              </a:rPr>
              <a:t>המאגר</a:t>
            </a:r>
            <a:r>
              <a:rPr sz="1500" b="1" dirty="0">
                <a:solidFill>
                  <a:srgbClr val="235896"/>
                </a:solidFill>
                <a:hlinkClick r:id="rId2"/>
              </a:rPr>
              <a:t> </a:t>
            </a:r>
            <a:r>
              <a:rPr sz="1500" b="1" dirty="0" err="1">
                <a:solidFill>
                  <a:srgbClr val="235896"/>
                </a:solidFill>
                <a:hlinkClick r:id="rId2"/>
              </a:rPr>
              <a:t>הרשמי</a:t>
            </a:r>
            <a:r>
              <a:rPr sz="1500" b="1" dirty="0">
                <a:solidFill>
                  <a:srgbClr val="235896"/>
                </a:solidFill>
                <a:hlinkClick r:id="rId2"/>
              </a:rPr>
              <a:t> </a:t>
            </a:r>
            <a:r>
              <a:rPr sz="1500" b="1" dirty="0" err="1">
                <a:solidFill>
                  <a:srgbClr val="235896"/>
                </a:solidFill>
                <a:hlinkClick r:id="rId2"/>
              </a:rPr>
              <a:t>של</a:t>
            </a:r>
            <a:r>
              <a:rPr sz="1500" b="1" dirty="0">
                <a:solidFill>
                  <a:srgbClr val="235896"/>
                </a:solidFill>
                <a:hlinkClick r:id="rId2"/>
              </a:rPr>
              <a:t> </a:t>
            </a:r>
            <a:r>
              <a:rPr sz="1500" b="1" dirty="0" err="1">
                <a:solidFill>
                  <a:srgbClr val="235896"/>
                </a:solidFill>
                <a:hlinkClick r:id="rId2"/>
              </a:rPr>
              <a:t>משרד</a:t>
            </a:r>
            <a:r>
              <a:rPr sz="1500" b="1" dirty="0">
                <a:solidFill>
                  <a:srgbClr val="235896"/>
                </a:solidFill>
                <a:hlinkClick r:id="rId2"/>
              </a:rPr>
              <a:t> </a:t>
            </a:r>
            <a:r>
              <a:rPr sz="1500" b="1" dirty="0" err="1">
                <a:solidFill>
                  <a:srgbClr val="235896"/>
                </a:solidFill>
                <a:hlinkClick r:id="rId2"/>
              </a:rPr>
              <a:t>החינוך</a:t>
            </a:r>
            <a:endParaRPr sz="1500" b="1" dirty="0">
              <a:solidFill>
                <a:srgbClr val="235896"/>
              </a:solidFill>
              <a:hlinkClick r:id="rId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97280" y="5879592"/>
            <a:ext cx="99669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rtl="1"/>
            <a:r>
              <a:rPr sz="1000">
                <a:solidFill>
                  <a:srgbClr val="1E1E1E"/>
                </a:solidFill>
                <a:latin typeface="Arial"/>
              </a:rPr>
              <a:t>שימו לב: המאגר כולל שאלות משנים קודמות; לפני בחירת שאלה לתרגול יש להצליב עם מיקוד תשפ״ז.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01168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rtl="1"/>
            <a:r>
              <a:rPr sz="2500" b="1">
                <a:solidFill>
                  <a:srgbClr val="18304A"/>
                </a:solidFill>
                <a:latin typeface="Arial"/>
              </a:rPr>
              <a:t>איפה מוצאים בגרויות קודמות + פתרונות?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94360" y="1417320"/>
            <a:ext cx="5257800" cy="1417320"/>
          </a:xfrm>
          <a:prstGeom prst="roundRect">
            <a:avLst/>
          </a:prstGeom>
          <a:solidFill>
            <a:srgbClr val="EDF8F0"/>
          </a:solidFill>
          <a:ln>
            <a:solidFill>
              <a:srgbClr val="C4D2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r" rtl="1"/>
            <a:r>
              <a:rPr sz="1600" b="1">
                <a:solidFill>
                  <a:srgbClr val="235896"/>
                </a:solidFill>
                <a:latin typeface="Arial"/>
                <a:hlinkClick r:id="rId2"/>
              </a:rPr>
              <a:t>משרד החינוך ↗</a:t>
            </a:r>
          </a:p>
          <a:p>
            <a:pPr algn="r" rtl="1"/>
            <a:r>
              <a:rPr sz="1030">
                <a:solidFill>
                  <a:srgbClr val="1E1E1E"/>
                </a:solidFill>
                <a:latin typeface="Arial"/>
              </a:rPr>
              <a:t>המקור הרשמי: שאלוני 35571 משנים קודמות, ובחלק מהמועדים גם הצעות לפתרונות סופיים.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172200" y="1417320"/>
            <a:ext cx="5257800" cy="1417320"/>
          </a:xfrm>
          <a:prstGeom prst="roundRect">
            <a:avLst/>
          </a:prstGeom>
          <a:solidFill>
            <a:srgbClr val="F0F6FB"/>
          </a:solidFill>
          <a:ln>
            <a:solidFill>
              <a:srgbClr val="C4D2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r" rtl="1"/>
            <a:r>
              <a:rPr sz="1600" b="1">
                <a:solidFill>
                  <a:srgbClr val="235896"/>
                </a:solidFill>
                <a:latin typeface="Arial"/>
                <a:hlinkClick r:id="rId3"/>
              </a:rPr>
              <a:t>יואל גבע ↗</a:t>
            </a:r>
          </a:p>
          <a:p>
            <a:pPr algn="r" rtl="1"/>
            <a:r>
              <a:rPr sz="1030">
                <a:solidFill>
                  <a:srgbClr val="1E1E1E"/>
                </a:solidFill>
                <a:latin typeface="Arial"/>
              </a:rPr>
              <a:t>מאגר בחינות בגרות במתמטיקה לפי שנים ומועדים, עם שאלונים ופתרונות.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3246120"/>
            <a:ext cx="5257800" cy="1417320"/>
          </a:xfrm>
          <a:prstGeom prst="roundRect">
            <a:avLst/>
          </a:prstGeom>
          <a:solidFill>
            <a:srgbClr val="F6F1FB"/>
          </a:solidFill>
          <a:ln>
            <a:solidFill>
              <a:srgbClr val="C4D2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r" rtl="1"/>
            <a:r>
              <a:rPr sz="1600" b="1">
                <a:solidFill>
                  <a:srgbClr val="235896"/>
                </a:solidFill>
                <a:latin typeface="Arial"/>
                <a:hlinkClick r:id="rId4"/>
              </a:rPr>
              <a:t>עופר ילין ↗</a:t>
            </a:r>
          </a:p>
          <a:p>
            <a:pPr algn="r" rtl="1"/>
            <a:r>
              <a:rPr sz="1030">
                <a:solidFill>
                  <a:srgbClr val="1E1E1E"/>
                </a:solidFill>
                <a:latin typeface="Arial"/>
              </a:rPr>
              <a:t>פתרונות מלאים לבחינות בגרות; המרכז הארצי למורים מפנה אל המאגר.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72200" y="3246120"/>
            <a:ext cx="5257800" cy="1417320"/>
          </a:xfrm>
          <a:prstGeom prst="roundRect">
            <a:avLst/>
          </a:prstGeom>
          <a:solidFill>
            <a:srgbClr val="FDF7E5"/>
          </a:solidFill>
          <a:ln>
            <a:solidFill>
              <a:srgbClr val="C4D2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r" rtl="1"/>
            <a:r>
              <a:rPr sz="1600" b="1">
                <a:solidFill>
                  <a:srgbClr val="235896"/>
                </a:solidFill>
                <a:latin typeface="Arial"/>
                <a:hlinkClick r:id="rId5"/>
              </a:rPr>
              <a:t>מלומד ↗</a:t>
            </a:r>
          </a:p>
          <a:p>
            <a:pPr algn="r" rtl="1"/>
            <a:r>
              <a:rPr sz="1030">
                <a:solidFill>
                  <a:srgbClr val="1E1E1E"/>
                </a:solidFill>
                <a:latin typeface="Arial"/>
              </a:rPr>
              <a:t>עמוד ייעודי לשאלון 571 עם שאלונים, פתרונות מלאים ומודרכים ותשובות סופיות.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241459" y="201168"/>
            <a:ext cx="6417141" cy="49244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rtl="1"/>
            <a:r>
              <a:rPr sz="2600" b="1" dirty="0" err="1">
                <a:solidFill>
                  <a:srgbClr val="18304A"/>
                </a:solidFill>
                <a:latin typeface="Arial"/>
              </a:rPr>
              <a:t>שאלון</a:t>
            </a:r>
            <a:r>
              <a:rPr sz="2600" b="1" dirty="0">
                <a:solidFill>
                  <a:srgbClr val="18304A"/>
                </a:solidFill>
                <a:latin typeface="Arial"/>
              </a:rPr>
              <a:t> </a:t>
            </a:r>
            <a:r>
              <a:rPr lang="he-IL" sz="2600" b="1" dirty="0">
                <a:solidFill>
                  <a:srgbClr val="18304A"/>
                </a:solidFill>
                <a:latin typeface="Arial"/>
              </a:rPr>
              <a:t>  </a:t>
            </a:r>
            <a:r>
              <a:rPr sz="2600" b="1" dirty="0">
                <a:solidFill>
                  <a:srgbClr val="18304A"/>
                </a:solidFill>
                <a:latin typeface="Arial"/>
              </a:rPr>
              <a:t>35571 (571) — </a:t>
            </a:r>
            <a:r>
              <a:rPr sz="2600" b="1" dirty="0" err="1">
                <a:solidFill>
                  <a:srgbClr val="18304A"/>
                </a:solidFill>
                <a:latin typeface="Arial"/>
              </a:rPr>
              <a:t>חוקי</a:t>
            </a:r>
            <a:r>
              <a:rPr sz="2600" b="1" dirty="0">
                <a:solidFill>
                  <a:srgbClr val="18304A"/>
                </a:solidFill>
                <a:latin typeface="Arial"/>
              </a:rPr>
              <a:t> </a:t>
            </a:r>
            <a:r>
              <a:rPr sz="2600" b="1" dirty="0" err="1">
                <a:solidFill>
                  <a:srgbClr val="18304A"/>
                </a:solidFill>
                <a:latin typeface="Arial"/>
              </a:rPr>
              <a:t>המענה</a:t>
            </a:r>
            <a:r>
              <a:rPr sz="2600" b="1" dirty="0">
                <a:solidFill>
                  <a:srgbClr val="18304A"/>
                </a:solidFill>
                <a:latin typeface="Arial"/>
              </a:rPr>
              <a:t> </a:t>
            </a:r>
            <a:r>
              <a:rPr sz="2600" b="1" dirty="0" err="1">
                <a:solidFill>
                  <a:srgbClr val="18304A"/>
                </a:solidFill>
                <a:latin typeface="Arial"/>
              </a:rPr>
              <a:t>בתשפ״ז</a:t>
            </a:r>
            <a:endParaRPr sz="2600" b="1" dirty="0">
              <a:solidFill>
                <a:srgbClr val="18304A"/>
              </a:solidFill>
              <a:latin typeface="Arial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2920" y="786384"/>
            <a:ext cx="1115568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rtl="1"/>
            <a:r>
              <a:rPr sz="1150">
                <a:solidFill>
                  <a:srgbClr val="235896"/>
                </a:solidFill>
                <a:latin typeface="Arial"/>
              </a:rPr>
              <a:t>לפי מסמך משרד החינוך המעודכן ל־23.8.2026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94360" y="1325880"/>
            <a:ext cx="3429000" cy="1965960"/>
          </a:xfrm>
          <a:prstGeom prst="roundRect">
            <a:avLst/>
          </a:prstGeom>
          <a:solidFill>
            <a:srgbClr val="EDF8F0"/>
          </a:solidFill>
          <a:ln>
            <a:solidFill>
              <a:srgbClr val="C4D2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r" rtl="1"/>
            <a:r>
              <a:rPr sz="1500" b="1">
                <a:solidFill>
                  <a:srgbClr val="235896"/>
                </a:solidFill>
                <a:latin typeface="Arial"/>
              </a:rPr>
              <a:t>מבנה וניקוד</a:t>
            </a:r>
          </a:p>
          <a:p>
            <a:pPr algn="r" rtl="1"/>
            <a:r>
              <a:rPr sz="1100">
                <a:solidFill>
                  <a:srgbClr val="1E1E1E"/>
                </a:solidFill>
                <a:latin typeface="Arial"/>
              </a:rPr>
              <a:t>בוחרים 5 שאלות.</a:t>
            </a:r>
          </a:p>
          <a:p>
            <a:pPr algn="r" rtl="1"/>
            <a:r>
              <a:rPr sz="1100">
                <a:solidFill>
                  <a:srgbClr val="1E1E1E"/>
                </a:solidFill>
                <a:latin typeface="Arial"/>
              </a:rPr>
              <a:t>20 נקודות לכל שאלה.</a:t>
            </a:r>
          </a:p>
          <a:p>
            <a:pPr algn="r" rtl="1"/>
            <a:r>
              <a:rPr sz="1100">
                <a:solidFill>
                  <a:srgbClr val="1E1E1E"/>
                </a:solidFill>
                <a:latin typeface="Arial"/>
              </a:rPr>
              <a:t>סה״כ 100 נקודות.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389120" y="1325880"/>
            <a:ext cx="3429000" cy="1965960"/>
          </a:xfrm>
          <a:prstGeom prst="roundRect">
            <a:avLst/>
          </a:prstGeom>
          <a:solidFill>
            <a:srgbClr val="F0F6FB"/>
          </a:solidFill>
          <a:ln>
            <a:solidFill>
              <a:srgbClr val="C4D2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r" rtl="1"/>
            <a:r>
              <a:rPr sz="1500" b="1">
                <a:solidFill>
                  <a:srgbClr val="235896"/>
                </a:solidFill>
                <a:latin typeface="Arial"/>
              </a:rPr>
              <a:t>כלל הבחירה</a:t>
            </a:r>
          </a:p>
          <a:p>
            <a:pPr algn="r" rtl="1"/>
            <a:r>
              <a:rPr sz="1100">
                <a:solidFill>
                  <a:srgbClr val="1E1E1E"/>
                </a:solidFill>
                <a:latin typeface="Arial"/>
              </a:rPr>
              <a:t>לפחות שאלה אחת מכל אחד מן הפרקים הראשון או השני,</a:t>
            </a:r>
          </a:p>
          <a:p>
            <a:pPr algn="r" rtl="1"/>
            <a:r>
              <a:rPr sz="1100">
                <a:solidFill>
                  <a:srgbClr val="1E1E1E"/>
                </a:solidFill>
                <a:latin typeface="Arial"/>
              </a:rPr>
              <a:t>ולפחות שאלה אחת מכל אחד מן הפרקים השלישי והרביעי.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183879" y="1325880"/>
            <a:ext cx="3429000" cy="1965960"/>
          </a:xfrm>
          <a:prstGeom prst="roundRect">
            <a:avLst/>
          </a:prstGeom>
          <a:solidFill>
            <a:srgbClr val="FDF7E5"/>
          </a:solidFill>
          <a:ln>
            <a:solidFill>
              <a:srgbClr val="C4D2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r" rtl="1"/>
            <a:r>
              <a:rPr sz="1500" b="1">
                <a:solidFill>
                  <a:srgbClr val="235896"/>
                </a:solidFill>
                <a:latin typeface="Arial"/>
              </a:rPr>
              <a:t>אם בוחרים בפרק הראשון</a:t>
            </a:r>
          </a:p>
          <a:p>
            <a:pPr algn="r" rtl="1"/>
            <a:r>
              <a:rPr sz="1100">
                <a:solidFill>
                  <a:srgbClr val="1E1E1E"/>
                </a:solidFill>
                <a:latin typeface="Arial"/>
              </a:rPr>
              <a:t>עונים על 2 סעיפים מתוך 4</a:t>
            </a:r>
          </a:p>
          <a:p>
            <a:pPr algn="r" rtl="1"/>
            <a:r>
              <a:rPr sz="1100">
                <a:solidFill>
                  <a:srgbClr val="1E1E1E"/>
                </a:solidFill>
                <a:latin typeface="Arial"/>
              </a:rPr>
              <a:t>בשאלה שנבחרה.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828800" y="3886200"/>
            <a:ext cx="3840480" cy="1325880"/>
          </a:xfrm>
          <a:prstGeom prst="roundRect">
            <a:avLst/>
          </a:prstGeom>
          <a:solidFill>
            <a:srgbClr val="F6F1FB"/>
          </a:solidFill>
          <a:ln>
            <a:solidFill>
              <a:srgbClr val="C4D2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r" rtl="1"/>
            <a:r>
              <a:rPr sz="1500" b="1">
                <a:solidFill>
                  <a:srgbClr val="235896"/>
                </a:solidFill>
                <a:latin typeface="Arial"/>
              </a:rPr>
              <a:t>משך הבחינה</a:t>
            </a:r>
          </a:p>
          <a:p>
            <a:pPr algn="r" rtl="1"/>
            <a:r>
              <a:rPr sz="1100">
                <a:solidFill>
                  <a:srgbClr val="1E1E1E"/>
                </a:solidFill>
                <a:latin typeface="Arial"/>
              </a:rPr>
              <a:t>3 שעות ו־45 דקות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37960" y="3886200"/>
            <a:ext cx="3840480" cy="1325880"/>
          </a:xfrm>
          <a:prstGeom prst="roundRect">
            <a:avLst/>
          </a:prstGeom>
          <a:solidFill>
            <a:srgbClr val="EDF8F0"/>
          </a:solidFill>
          <a:ln>
            <a:solidFill>
              <a:srgbClr val="C4D2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r" rtl="1"/>
            <a:r>
              <a:rPr sz="1500" b="1">
                <a:solidFill>
                  <a:srgbClr val="235896"/>
                </a:solidFill>
                <a:latin typeface="Arial"/>
              </a:rPr>
              <a:t>משקל השאלון</a:t>
            </a:r>
          </a:p>
          <a:p>
            <a:pPr algn="r" rtl="1"/>
            <a:r>
              <a:rPr sz="1100">
                <a:solidFill>
                  <a:srgbClr val="1E1E1E"/>
                </a:solidFill>
                <a:latin typeface="Arial"/>
              </a:rPr>
              <a:t>60% מציון 5 יח״ל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182880"/>
            <a:ext cx="1115568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rtl="1"/>
            <a:r>
              <a:rPr sz="2500" b="1">
                <a:solidFill>
                  <a:srgbClr val="18304A"/>
                </a:solidFill>
                <a:latin typeface="Arial"/>
              </a:rPr>
              <a:t>תשפ״ז — 7 דברים שמורה ל־571 חייב לדעת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749808"/>
            <a:ext cx="1115568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rtl="1"/>
            <a:r>
              <a:rPr sz="1050">
                <a:solidFill>
                  <a:srgbClr val="235896"/>
                </a:solidFill>
                <a:latin typeface="Arial"/>
              </a:rPr>
              <a:t>מתוך חוזר מפמ״ר מתמטיקה תשפ״ז, עדכון 23.8.2026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1298448"/>
            <a:ext cx="3246120" cy="1298448"/>
          </a:xfrm>
          <a:prstGeom prst="roundRect">
            <a:avLst/>
          </a:prstGeom>
          <a:solidFill>
            <a:srgbClr val="EDF8F0"/>
          </a:solidFill>
          <a:ln>
            <a:solidFill>
              <a:srgbClr val="C4D2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91440" rIns="128016" rtlCol="0" anchor="ctr"/>
          <a:lstStyle/>
          <a:p>
            <a:pPr algn="r" rtl="1"/>
            <a:r>
              <a:rPr sz="1400" b="1">
                <a:solidFill>
                  <a:srgbClr val="235896"/>
                </a:solidFill>
                <a:latin typeface="Arial"/>
              </a:rPr>
              <a:t>1. שאלות קצרות</a:t>
            </a:r>
          </a:p>
          <a:p>
            <a:pPr algn="r" rtl="1"/>
            <a:r>
              <a:rPr sz="935">
                <a:solidFill>
                  <a:srgbClr val="1E1E1E"/>
                </a:solidFill>
                <a:latin typeface="Arial"/>
              </a:rPr>
              <a:t>יכולות לעסוק בכל נושאי הלמידה וגם לשלב בין נושאים.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050791" y="1298448"/>
            <a:ext cx="3246120" cy="1298448"/>
          </a:xfrm>
          <a:prstGeom prst="roundRect">
            <a:avLst/>
          </a:prstGeom>
          <a:solidFill>
            <a:srgbClr val="F0F6FB"/>
          </a:solidFill>
          <a:ln>
            <a:solidFill>
              <a:srgbClr val="C4D2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91440" rIns="128016" rtlCol="0" anchor="ctr"/>
          <a:lstStyle/>
          <a:p>
            <a:pPr algn="r" rtl="1"/>
            <a:r>
              <a:rPr sz="1400" b="1">
                <a:solidFill>
                  <a:srgbClr val="235896"/>
                </a:solidFill>
                <a:latin typeface="Arial"/>
              </a:rPr>
              <a:t>2. קדם־אנליזה</a:t>
            </a:r>
          </a:p>
          <a:p>
            <a:pPr algn="r" rtl="1"/>
            <a:r>
              <a:rPr sz="935">
                <a:solidFill>
                  <a:srgbClr val="1E1E1E"/>
                </a:solidFill>
                <a:latin typeface="Arial"/>
              </a:rPr>
              <a:t>דגש מפורש בהוראת חדו״א: להבין גרפים, תכונות וקשרים — לא רק לבצע אלגוריתם.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598664" y="1298448"/>
            <a:ext cx="3246120" cy="1298448"/>
          </a:xfrm>
          <a:prstGeom prst="roundRect">
            <a:avLst/>
          </a:prstGeom>
          <a:solidFill>
            <a:srgbClr val="FDF7E5"/>
          </a:solidFill>
          <a:ln>
            <a:solidFill>
              <a:srgbClr val="C4D2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91440" rIns="128016" rtlCol="0" anchor="ctr"/>
          <a:lstStyle/>
          <a:p>
            <a:pPr algn="r" rtl="1"/>
            <a:r>
              <a:rPr sz="1400" b="1">
                <a:solidFill>
                  <a:srgbClr val="235896"/>
                </a:solidFill>
                <a:latin typeface="Arial"/>
              </a:rPr>
              <a:t>3. דרך פתרון מלאה</a:t>
            </a:r>
          </a:p>
          <a:p>
            <a:pPr algn="r" rtl="1"/>
            <a:r>
              <a:rPr sz="935">
                <a:solidFill>
                  <a:srgbClr val="1E1E1E"/>
                </a:solidFill>
                <a:latin typeface="Arial"/>
              </a:rPr>
              <a:t>יש להרגיל להסברים, הצבות וחישובים מלאים; תשובה סופית לבדה אינה מספיקה.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2907792"/>
            <a:ext cx="3246120" cy="1298448"/>
          </a:xfrm>
          <a:prstGeom prst="roundRect">
            <a:avLst/>
          </a:prstGeom>
          <a:solidFill>
            <a:srgbClr val="F6F1FB"/>
          </a:solidFill>
          <a:ln>
            <a:solidFill>
              <a:srgbClr val="C4D2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91440" rIns="128016" rtlCol="0" anchor="ctr"/>
          <a:lstStyle/>
          <a:p>
            <a:pPr algn="r" rtl="1"/>
            <a:r>
              <a:rPr sz="1400" b="1">
                <a:solidFill>
                  <a:srgbClr val="235896"/>
                </a:solidFill>
                <a:latin typeface="Arial"/>
              </a:rPr>
              <a:t>4. מחשבון</a:t>
            </a:r>
          </a:p>
          <a:p>
            <a:pPr algn="r" rtl="1"/>
            <a:r>
              <a:rPr sz="935">
                <a:solidFill>
                  <a:srgbClr val="1E1E1E"/>
                </a:solidFill>
                <a:latin typeface="Arial"/>
              </a:rPr>
              <a:t>יש לפעול לפי ההנחיות המותרות בבגרות; חריגה עלולה להיחשב הפרת טוהר הבחינות.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050791" y="2907792"/>
            <a:ext cx="3246120" cy="1298448"/>
          </a:xfrm>
          <a:prstGeom prst="roundRect">
            <a:avLst/>
          </a:prstGeom>
          <a:solidFill>
            <a:srgbClr val="EDF8F0"/>
          </a:solidFill>
          <a:ln>
            <a:solidFill>
              <a:srgbClr val="C4D2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91440" rIns="128016" rtlCol="0" anchor="ctr"/>
          <a:lstStyle/>
          <a:p>
            <a:pPr algn="r" rtl="1"/>
            <a:r>
              <a:rPr sz="1400" b="1" dirty="0">
                <a:solidFill>
                  <a:srgbClr val="235896"/>
                </a:solidFill>
                <a:latin typeface="Arial"/>
              </a:rPr>
              <a:t>5. </a:t>
            </a:r>
            <a:r>
              <a:rPr sz="1400" b="1" dirty="0" err="1">
                <a:solidFill>
                  <a:srgbClr val="235896"/>
                </a:solidFill>
                <a:latin typeface="Arial"/>
              </a:rPr>
              <a:t>נוסחאון</a:t>
            </a:r>
            <a:endParaRPr sz="1400" b="1" dirty="0">
              <a:solidFill>
                <a:srgbClr val="235896"/>
              </a:solidFill>
              <a:latin typeface="Arial"/>
            </a:endParaRPr>
          </a:p>
          <a:p>
            <a:pPr algn="r" rtl="1"/>
            <a:r>
              <a:rPr sz="935" dirty="0" err="1">
                <a:solidFill>
                  <a:srgbClr val="1E1E1E"/>
                </a:solidFill>
                <a:latin typeface="Arial"/>
              </a:rPr>
              <a:t>הנוסחאון</a:t>
            </a:r>
            <a:r>
              <a:rPr sz="935" dirty="0">
                <a:solidFill>
                  <a:srgbClr val="1E1E1E"/>
                </a:solidFill>
                <a:latin typeface="Arial"/>
              </a:rPr>
              <a:t> </a:t>
            </a:r>
            <a:r>
              <a:rPr sz="935" dirty="0" err="1">
                <a:solidFill>
                  <a:srgbClr val="1E1E1E"/>
                </a:solidFill>
                <a:latin typeface="Arial"/>
              </a:rPr>
              <a:t>המורחב</a:t>
            </a:r>
            <a:r>
              <a:rPr sz="935" dirty="0">
                <a:solidFill>
                  <a:srgbClr val="1E1E1E"/>
                </a:solidFill>
                <a:latin typeface="Arial"/>
              </a:rPr>
              <a:t> </a:t>
            </a:r>
            <a:r>
              <a:rPr sz="935" dirty="0" err="1">
                <a:solidFill>
                  <a:srgbClr val="1E1E1E"/>
                </a:solidFill>
                <a:latin typeface="Arial"/>
              </a:rPr>
              <a:t>בוטל</a:t>
            </a:r>
            <a:r>
              <a:rPr sz="935" dirty="0">
                <a:solidFill>
                  <a:srgbClr val="1E1E1E"/>
                </a:solidFill>
                <a:latin typeface="Arial"/>
              </a:rPr>
              <a:t>; </a:t>
            </a:r>
            <a:r>
              <a:rPr sz="935" dirty="0" err="1">
                <a:solidFill>
                  <a:srgbClr val="1E1E1E"/>
                </a:solidFill>
                <a:latin typeface="Arial"/>
              </a:rPr>
              <a:t>משתמשים</a:t>
            </a:r>
            <a:r>
              <a:rPr sz="935" dirty="0">
                <a:solidFill>
                  <a:srgbClr val="1E1E1E"/>
                </a:solidFill>
                <a:latin typeface="Arial"/>
              </a:rPr>
              <a:t> </a:t>
            </a:r>
            <a:r>
              <a:rPr sz="935" dirty="0" err="1">
                <a:solidFill>
                  <a:srgbClr val="1E1E1E"/>
                </a:solidFill>
                <a:latin typeface="Arial"/>
              </a:rPr>
              <a:t>בנוסחאון</a:t>
            </a:r>
            <a:r>
              <a:rPr sz="935" dirty="0">
                <a:solidFill>
                  <a:srgbClr val="1E1E1E"/>
                </a:solidFill>
                <a:latin typeface="Arial"/>
              </a:rPr>
              <a:t> </a:t>
            </a:r>
            <a:r>
              <a:rPr sz="935" dirty="0" err="1">
                <a:solidFill>
                  <a:srgbClr val="1E1E1E"/>
                </a:solidFill>
                <a:latin typeface="Arial"/>
              </a:rPr>
              <a:t>של</a:t>
            </a:r>
            <a:r>
              <a:rPr sz="935" dirty="0">
                <a:solidFill>
                  <a:srgbClr val="1E1E1E"/>
                </a:solidFill>
                <a:latin typeface="Arial"/>
              </a:rPr>
              <a:t> </a:t>
            </a:r>
            <a:r>
              <a:rPr sz="935" dirty="0" err="1">
                <a:solidFill>
                  <a:srgbClr val="1E1E1E"/>
                </a:solidFill>
                <a:latin typeface="Arial"/>
              </a:rPr>
              <a:t>התוכנית</a:t>
            </a:r>
            <a:r>
              <a:rPr sz="935" dirty="0">
                <a:solidFill>
                  <a:srgbClr val="1E1E1E"/>
                </a:solidFill>
                <a:latin typeface="Arial"/>
              </a:rPr>
              <a:t> </a:t>
            </a:r>
            <a:r>
              <a:rPr sz="935" dirty="0" err="1">
                <a:solidFill>
                  <a:srgbClr val="1E1E1E"/>
                </a:solidFill>
                <a:latin typeface="Arial"/>
              </a:rPr>
              <a:t>החדשה</a:t>
            </a:r>
            <a:r>
              <a:rPr sz="935" dirty="0">
                <a:solidFill>
                  <a:srgbClr val="1E1E1E"/>
                </a:solidFill>
                <a:latin typeface="Arial"/>
              </a:rPr>
              <a:t>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598664" y="2907792"/>
            <a:ext cx="3246120" cy="1298448"/>
          </a:xfrm>
          <a:prstGeom prst="roundRect">
            <a:avLst/>
          </a:prstGeom>
          <a:solidFill>
            <a:srgbClr val="F0F6FB"/>
          </a:solidFill>
          <a:ln>
            <a:solidFill>
              <a:srgbClr val="C4D2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91440" rIns="128016" rtlCol="0" anchor="ctr"/>
          <a:lstStyle/>
          <a:p>
            <a:pPr algn="r" rtl="1"/>
            <a:r>
              <a:rPr sz="1400" b="1">
                <a:solidFill>
                  <a:srgbClr val="235896"/>
                </a:solidFill>
                <a:latin typeface="Arial"/>
              </a:rPr>
              <a:t>6. מבחני עבר</a:t>
            </a:r>
          </a:p>
          <a:p>
            <a:pPr algn="r" rtl="1"/>
            <a:r>
              <a:rPr sz="935">
                <a:solidFill>
                  <a:srgbClr val="1E1E1E"/>
                </a:solidFill>
                <a:latin typeface="Arial"/>
              </a:rPr>
              <a:t>בפורטל התלמידים מופיעים שאלוני בגרות עם הצעות פתרון.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276856" y="4517136"/>
            <a:ext cx="7589520" cy="1298448"/>
          </a:xfrm>
          <a:prstGeom prst="roundRect">
            <a:avLst/>
          </a:prstGeom>
          <a:solidFill>
            <a:srgbClr val="FDF7E5"/>
          </a:solidFill>
          <a:ln>
            <a:solidFill>
              <a:srgbClr val="C4D2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91440" rIns="128016" rtlCol="0" anchor="ctr"/>
          <a:lstStyle/>
          <a:p>
            <a:pPr algn="r" rtl="1"/>
            <a:r>
              <a:rPr sz="1400" b="1">
                <a:solidFill>
                  <a:srgbClr val="235896"/>
                </a:solidFill>
                <a:latin typeface="Arial"/>
              </a:rPr>
              <a:t>7. תשפ״ז ≠ תשפ״ו</a:t>
            </a:r>
          </a:p>
          <a:p>
            <a:pPr algn="r" rtl="1"/>
            <a:r>
              <a:rPr sz="935">
                <a:solidFill>
                  <a:srgbClr val="1E1E1E"/>
                </a:solidFill>
                <a:latin typeface="Arial"/>
              </a:rPr>
              <a:t>הקלות תשפ״ו אינן ממשיכות אוטומטית. לתשפ״ז חוקי מענה ורשימת נושאים משלה.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182880"/>
            <a:ext cx="1115568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rtl="1"/>
            <a:r>
              <a:rPr sz="2500" b="1">
                <a:solidFill>
                  <a:srgbClr val="18304A"/>
                </a:solidFill>
                <a:latin typeface="Arial"/>
              </a:rPr>
              <a:t>לא מוותרים מהר על תלמידי 5 יח״ל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749808"/>
            <a:ext cx="1115568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rtl="1"/>
            <a:r>
              <a:rPr sz="1050">
                <a:solidFill>
                  <a:srgbClr val="235896"/>
                </a:solidFill>
                <a:latin typeface="Arial"/>
              </a:rPr>
              <a:t>המסר של החוזר מתחבר ישירות לשימור תלמידים ולהפחתת נשירה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94360" y="1417320"/>
            <a:ext cx="3429000" cy="3337560"/>
          </a:xfrm>
          <a:prstGeom prst="roundRect">
            <a:avLst/>
          </a:prstGeom>
          <a:solidFill>
            <a:srgbClr val="EDF8F0"/>
          </a:solidFill>
          <a:ln>
            <a:solidFill>
              <a:srgbClr val="C4D2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91440" rIns="128016" rtlCol="0" anchor="ctr"/>
          <a:lstStyle/>
          <a:p>
            <a:pPr algn="r" rtl="1"/>
            <a:r>
              <a:rPr sz="1400" b="1">
                <a:solidFill>
                  <a:srgbClr val="235896"/>
                </a:solidFill>
                <a:latin typeface="Arial"/>
              </a:rPr>
              <a:t>לשבץ גבוה כשאפשר</a:t>
            </a:r>
          </a:p>
          <a:p>
            <a:pPr algn="r" rtl="1"/>
            <a:r>
              <a:rPr sz="1100">
                <a:solidFill>
                  <a:srgbClr val="1E1E1E"/>
                </a:solidFill>
                <a:latin typeface="Arial"/>
              </a:rPr>
              <a:t>התוכנית החדשה נועדה לאפשר ליותר תלמידים ללמוד 4–5 יח״ל. במקרה של ספק או תלמיד גבולי, ההנחיה היא לשבץ ברמה הגבוהה יותר.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389120" y="1417320"/>
            <a:ext cx="3429000" cy="3337560"/>
          </a:xfrm>
          <a:prstGeom prst="roundRect">
            <a:avLst/>
          </a:prstGeom>
          <a:solidFill>
            <a:srgbClr val="F0F6FB"/>
          </a:solidFill>
          <a:ln>
            <a:solidFill>
              <a:srgbClr val="C4D2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91440" rIns="128016" rtlCol="0" anchor="ctr"/>
          <a:lstStyle/>
          <a:p>
            <a:pPr algn="r" rtl="1"/>
            <a:r>
              <a:rPr sz="1400" b="1">
                <a:solidFill>
                  <a:srgbClr val="235896"/>
                </a:solidFill>
                <a:latin typeface="Arial"/>
              </a:rPr>
              <a:t>מוטיבציה היא שיקול</a:t>
            </a:r>
          </a:p>
          <a:p>
            <a:pPr algn="r" rtl="1"/>
            <a:r>
              <a:rPr sz="1100">
                <a:solidFill>
                  <a:srgbClr val="1E1E1E"/>
                </a:solidFill>
                <a:latin typeface="Arial"/>
              </a:rPr>
              <a:t>ב־5 יח״ל נכללים גם תלמידים בעלי מוטיבציה ללמוד ברמה זו — לא רק תלמידים שכבר נתפסים כחזקים ביותר.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183879" y="1417320"/>
            <a:ext cx="3429000" cy="3337560"/>
          </a:xfrm>
          <a:prstGeom prst="roundRect">
            <a:avLst/>
          </a:prstGeom>
          <a:solidFill>
            <a:srgbClr val="FDF7E5"/>
          </a:solidFill>
          <a:ln>
            <a:solidFill>
              <a:srgbClr val="C4D2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91440" rIns="128016" rtlCol="0" anchor="ctr"/>
          <a:lstStyle/>
          <a:p>
            <a:pPr algn="r" rtl="1"/>
            <a:r>
              <a:rPr sz="1400" b="1">
                <a:solidFill>
                  <a:srgbClr val="235896"/>
                </a:solidFill>
                <a:latin typeface="Arial"/>
              </a:rPr>
              <a:t>מסוגלות והתמדה</a:t>
            </a:r>
          </a:p>
          <a:p>
            <a:pPr algn="r" rtl="1"/>
            <a:r>
              <a:rPr sz="1070">
                <a:solidFill>
                  <a:srgbClr val="1E1E1E"/>
                </a:solidFill>
                <a:latin typeface="Arial"/>
              </a:rPr>
              <a:t>החוזר מדגיש חוסן רגשי, ביטחון עצמי, תחושת מסוגלות ועמדות חיוביות כלפי מתמטיקה כחלק מהלמידה וכגורמים התורמים להתמדה ולהצלחה.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186490" y="5074920"/>
            <a:ext cx="8877750" cy="3231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rtl="1"/>
            <a:r>
              <a:rPr sz="1500" b="1" dirty="0" err="1">
                <a:solidFill>
                  <a:srgbClr val="18304A"/>
                </a:solidFill>
                <a:latin typeface="Arial"/>
              </a:rPr>
              <a:t>לפני</a:t>
            </a:r>
            <a:r>
              <a:rPr sz="1500" b="1" dirty="0">
                <a:solidFill>
                  <a:srgbClr val="18304A"/>
                </a:solidFill>
                <a:latin typeface="Arial"/>
              </a:rPr>
              <a:t> </a:t>
            </a:r>
            <a:r>
              <a:rPr sz="1500" b="1" dirty="0" err="1">
                <a:solidFill>
                  <a:srgbClr val="18304A"/>
                </a:solidFill>
                <a:latin typeface="Arial"/>
              </a:rPr>
              <a:t>שמורידים</a:t>
            </a:r>
            <a:r>
              <a:rPr sz="1500" b="1" dirty="0">
                <a:solidFill>
                  <a:srgbClr val="18304A"/>
                </a:solidFill>
                <a:latin typeface="Arial"/>
              </a:rPr>
              <a:t> </a:t>
            </a:r>
            <a:r>
              <a:rPr sz="1500" b="1" dirty="0" err="1">
                <a:solidFill>
                  <a:srgbClr val="18304A"/>
                </a:solidFill>
                <a:latin typeface="Arial"/>
              </a:rPr>
              <a:t>תלמיד</a:t>
            </a:r>
            <a:r>
              <a:rPr sz="1500" b="1" dirty="0">
                <a:solidFill>
                  <a:srgbClr val="18304A"/>
                </a:solidFill>
                <a:latin typeface="Arial"/>
              </a:rPr>
              <a:t> — </a:t>
            </a:r>
            <a:r>
              <a:rPr sz="1500" b="1" dirty="0" err="1">
                <a:solidFill>
                  <a:srgbClr val="18304A"/>
                </a:solidFill>
                <a:latin typeface="Arial"/>
              </a:rPr>
              <a:t>בודקים</a:t>
            </a:r>
            <a:r>
              <a:rPr sz="1500" b="1" dirty="0">
                <a:solidFill>
                  <a:srgbClr val="18304A"/>
                </a:solidFill>
                <a:latin typeface="Arial"/>
              </a:rPr>
              <a:t> </a:t>
            </a:r>
            <a:r>
              <a:rPr sz="1500" b="1" dirty="0" err="1">
                <a:solidFill>
                  <a:srgbClr val="18304A"/>
                </a:solidFill>
                <a:latin typeface="Arial"/>
              </a:rPr>
              <a:t>מה</a:t>
            </a:r>
            <a:r>
              <a:rPr sz="1500" b="1" dirty="0">
                <a:solidFill>
                  <a:srgbClr val="18304A"/>
                </a:solidFill>
                <a:latin typeface="Arial"/>
              </a:rPr>
              <a:t> </a:t>
            </a:r>
            <a:r>
              <a:rPr sz="1500" b="1" dirty="0" err="1">
                <a:solidFill>
                  <a:srgbClr val="18304A"/>
                </a:solidFill>
                <a:latin typeface="Arial"/>
              </a:rPr>
              <a:t>חסר</a:t>
            </a:r>
            <a:r>
              <a:rPr sz="1500" b="1" dirty="0">
                <a:solidFill>
                  <a:srgbClr val="18304A"/>
                </a:solidFill>
                <a:latin typeface="Arial"/>
              </a:rPr>
              <a:t> </a:t>
            </a:r>
            <a:r>
              <a:rPr sz="1500" b="1" dirty="0" err="1">
                <a:solidFill>
                  <a:srgbClr val="18304A"/>
                </a:solidFill>
                <a:latin typeface="Arial"/>
              </a:rPr>
              <a:t>לו</a:t>
            </a:r>
            <a:r>
              <a:rPr sz="1500" b="1" dirty="0">
                <a:solidFill>
                  <a:srgbClr val="18304A"/>
                </a:solidFill>
                <a:latin typeface="Arial"/>
              </a:rPr>
              <a:t>, </a:t>
            </a:r>
            <a:r>
              <a:rPr sz="1500" b="1" dirty="0" err="1">
                <a:solidFill>
                  <a:srgbClr val="18304A"/>
                </a:solidFill>
                <a:latin typeface="Arial"/>
              </a:rPr>
              <a:t>איזה</a:t>
            </a:r>
            <a:r>
              <a:rPr sz="1500" b="1" dirty="0">
                <a:solidFill>
                  <a:srgbClr val="18304A"/>
                </a:solidFill>
                <a:latin typeface="Arial"/>
              </a:rPr>
              <a:t> </a:t>
            </a:r>
            <a:r>
              <a:rPr sz="1500" b="1" dirty="0" err="1">
                <a:solidFill>
                  <a:srgbClr val="18304A"/>
                </a:solidFill>
                <a:latin typeface="Arial"/>
              </a:rPr>
              <a:t>מענה</a:t>
            </a:r>
            <a:r>
              <a:rPr sz="1500" b="1" dirty="0">
                <a:solidFill>
                  <a:srgbClr val="18304A"/>
                </a:solidFill>
                <a:latin typeface="Arial"/>
              </a:rPr>
              <a:t> </a:t>
            </a:r>
            <a:r>
              <a:rPr sz="1500" b="1" dirty="0" err="1">
                <a:solidFill>
                  <a:srgbClr val="18304A"/>
                </a:solidFill>
                <a:latin typeface="Arial"/>
              </a:rPr>
              <a:t>אפשר</a:t>
            </a:r>
            <a:r>
              <a:rPr sz="1500" b="1" dirty="0">
                <a:solidFill>
                  <a:srgbClr val="18304A"/>
                </a:solidFill>
                <a:latin typeface="Arial"/>
              </a:rPr>
              <a:t> </a:t>
            </a:r>
            <a:r>
              <a:rPr sz="1500" b="1" dirty="0" err="1">
                <a:solidFill>
                  <a:srgbClr val="18304A"/>
                </a:solidFill>
                <a:latin typeface="Arial"/>
              </a:rPr>
              <a:t>לתת</a:t>
            </a:r>
            <a:r>
              <a:rPr sz="1500" b="1" dirty="0">
                <a:solidFill>
                  <a:srgbClr val="18304A"/>
                </a:solidFill>
                <a:latin typeface="Arial"/>
              </a:rPr>
              <a:t>, </a:t>
            </a:r>
            <a:r>
              <a:rPr sz="1500" b="1" dirty="0" err="1">
                <a:solidFill>
                  <a:srgbClr val="18304A"/>
                </a:solidFill>
                <a:latin typeface="Arial"/>
              </a:rPr>
              <a:t>ומה</a:t>
            </a:r>
            <a:r>
              <a:rPr sz="1500" b="1" dirty="0">
                <a:solidFill>
                  <a:srgbClr val="18304A"/>
                </a:solidFill>
                <a:latin typeface="Arial"/>
              </a:rPr>
              <a:t> </a:t>
            </a:r>
            <a:r>
              <a:rPr sz="1500" b="1" dirty="0" err="1">
                <a:solidFill>
                  <a:srgbClr val="18304A"/>
                </a:solidFill>
                <a:latin typeface="Arial"/>
              </a:rPr>
              <a:t>יחזק</a:t>
            </a:r>
            <a:r>
              <a:rPr sz="1500" b="1" dirty="0">
                <a:solidFill>
                  <a:srgbClr val="18304A"/>
                </a:solidFill>
                <a:latin typeface="Arial"/>
              </a:rPr>
              <a:t> </a:t>
            </a:r>
            <a:r>
              <a:rPr sz="1500" b="1" dirty="0" err="1">
                <a:solidFill>
                  <a:srgbClr val="18304A"/>
                </a:solidFill>
                <a:latin typeface="Arial"/>
              </a:rPr>
              <a:t>את</a:t>
            </a:r>
            <a:r>
              <a:rPr sz="1500" b="1" dirty="0">
                <a:solidFill>
                  <a:srgbClr val="18304A"/>
                </a:solidFill>
                <a:latin typeface="Arial"/>
              </a:rPr>
              <a:t> </a:t>
            </a:r>
            <a:r>
              <a:rPr sz="1500" b="1" dirty="0" err="1">
                <a:solidFill>
                  <a:srgbClr val="18304A"/>
                </a:solidFill>
                <a:latin typeface="Arial"/>
              </a:rPr>
              <a:t>הסיכוי</a:t>
            </a:r>
            <a:r>
              <a:rPr sz="1500" b="1" dirty="0">
                <a:solidFill>
                  <a:srgbClr val="18304A"/>
                </a:solidFill>
                <a:latin typeface="Arial"/>
              </a:rPr>
              <a:t> </a:t>
            </a:r>
            <a:r>
              <a:rPr sz="1500" b="1" dirty="0" err="1">
                <a:solidFill>
                  <a:srgbClr val="18304A"/>
                </a:solidFill>
                <a:latin typeface="Arial"/>
              </a:rPr>
              <a:t>שלו</a:t>
            </a:r>
            <a:r>
              <a:rPr sz="1500" b="1" dirty="0">
                <a:solidFill>
                  <a:srgbClr val="18304A"/>
                </a:solidFill>
                <a:latin typeface="Arial"/>
              </a:rPr>
              <a:t> </a:t>
            </a:r>
            <a:r>
              <a:rPr sz="1500" b="1" dirty="0" err="1">
                <a:solidFill>
                  <a:srgbClr val="18304A"/>
                </a:solidFill>
                <a:latin typeface="Arial"/>
              </a:rPr>
              <a:t>להישאר</a:t>
            </a:r>
            <a:r>
              <a:rPr sz="1500" b="1" dirty="0">
                <a:solidFill>
                  <a:srgbClr val="18304A"/>
                </a:solidFill>
                <a:latin typeface="Arial"/>
              </a:rPr>
              <a:t> </a:t>
            </a:r>
            <a:r>
              <a:rPr sz="1500" b="1" dirty="0" err="1">
                <a:solidFill>
                  <a:srgbClr val="18304A"/>
                </a:solidFill>
                <a:latin typeface="Arial"/>
              </a:rPr>
              <a:t>ולהצליח</a:t>
            </a:r>
            <a:r>
              <a:rPr sz="1500" b="1" dirty="0">
                <a:solidFill>
                  <a:srgbClr val="18304A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01168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rtl="1"/>
            <a:r>
              <a:rPr sz="2600" b="1">
                <a:solidFill>
                  <a:srgbClr val="18304A"/>
                </a:solidFill>
                <a:latin typeface="Arial"/>
              </a:rPr>
              <a:t>בחירת שאלות בתשפ״ז — מה השתנה?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786384"/>
            <a:ext cx="1115568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rtl="1"/>
            <a:r>
              <a:rPr sz="1150">
                <a:solidFill>
                  <a:srgbClr val="235896"/>
                </a:solidFill>
                <a:latin typeface="Arial"/>
              </a:rPr>
              <a:t>המבנה החדש נותן יותר גמישות בבחירה.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325880"/>
            <a:ext cx="3474720" cy="2011680"/>
          </a:xfrm>
          <a:prstGeom prst="roundRect">
            <a:avLst/>
          </a:prstGeom>
          <a:solidFill>
            <a:srgbClr val="EDF8F0"/>
          </a:solidFill>
          <a:ln>
            <a:solidFill>
              <a:srgbClr val="C4D2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r" rtl="1"/>
            <a:r>
              <a:rPr sz="1500" b="1">
                <a:solidFill>
                  <a:srgbClr val="235896"/>
                </a:solidFill>
                <a:latin typeface="Arial"/>
              </a:rPr>
              <a:t>5 שאלות</a:t>
            </a:r>
          </a:p>
          <a:p>
            <a:pPr algn="r" rtl="1"/>
            <a:r>
              <a:rPr sz="1100">
                <a:solidFill>
                  <a:srgbClr val="1E1E1E"/>
                </a:solidFill>
                <a:latin typeface="Arial"/>
              </a:rPr>
              <a:t>התלמיד בוחר בסך הכול 5 שאלות.</a:t>
            </a:r>
          </a:p>
          <a:p>
            <a:pPr algn="r" rtl="1"/>
            <a:r>
              <a:rPr sz="1100">
                <a:solidFill>
                  <a:srgbClr val="1E1E1E"/>
                </a:solidFill>
                <a:latin typeface="Arial"/>
              </a:rPr>
              <a:t>אין מסלול קשיח של מספר קבוע מכל פרק כפי שהיה במבנה הקודם.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370832" y="1325880"/>
            <a:ext cx="3474720" cy="2011680"/>
          </a:xfrm>
          <a:prstGeom prst="roundRect">
            <a:avLst/>
          </a:prstGeom>
          <a:solidFill>
            <a:srgbClr val="F0F6FB"/>
          </a:solidFill>
          <a:ln>
            <a:solidFill>
              <a:srgbClr val="C4D2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r" rtl="1"/>
            <a:r>
              <a:rPr sz="1500" b="1">
                <a:solidFill>
                  <a:srgbClr val="235896"/>
                </a:solidFill>
                <a:latin typeface="Arial"/>
              </a:rPr>
              <a:t>שומרים על כללי המינימום</a:t>
            </a:r>
          </a:p>
          <a:p>
            <a:pPr algn="r" rtl="1"/>
            <a:r>
              <a:rPr sz="1100">
                <a:solidFill>
                  <a:srgbClr val="1E1E1E"/>
                </a:solidFill>
                <a:latin typeface="Arial"/>
              </a:rPr>
              <a:t>הצירוף חייב לעמוד בדרישות בין ארבעת הפרקים.</a:t>
            </a:r>
          </a:p>
          <a:p>
            <a:pPr algn="r" rtl="1"/>
            <a:r>
              <a:rPr sz="1100">
                <a:solidFill>
                  <a:srgbClr val="1E1E1E"/>
                </a:solidFill>
                <a:latin typeface="Arial"/>
              </a:rPr>
              <a:t>בפרק הראשון: אם בוחרים שאלה — 2 מתוך 4 סעיפים.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101583" y="1325880"/>
            <a:ext cx="3474720" cy="2011680"/>
          </a:xfrm>
          <a:prstGeom prst="roundRect">
            <a:avLst/>
          </a:prstGeom>
          <a:solidFill>
            <a:srgbClr val="FDF7E5"/>
          </a:solidFill>
          <a:ln>
            <a:solidFill>
              <a:srgbClr val="C4D2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r" rtl="1"/>
            <a:r>
              <a:rPr sz="1500" b="1">
                <a:solidFill>
                  <a:srgbClr val="235896"/>
                </a:solidFill>
                <a:latin typeface="Arial"/>
              </a:rPr>
              <a:t>המשמעות</a:t>
            </a:r>
          </a:p>
          <a:p>
            <a:pPr algn="r" rtl="1"/>
            <a:r>
              <a:rPr sz="1100">
                <a:solidFill>
                  <a:srgbClr val="1E1E1E"/>
                </a:solidFill>
                <a:latin typeface="Arial"/>
              </a:rPr>
              <a:t>כדאי לקרוא את כל האפשרויות לפני תחילת הפתרון ולבנות צירוף חוקי וחזק.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65604" y="228600"/>
            <a:ext cx="7192996" cy="5078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rtl="1"/>
            <a:r>
              <a:rPr lang="he-IL" altLang="he-IL" sz="2700" b="1" dirty="0">
                <a:solidFill>
                  <a:srgbClr val="1A3450"/>
                </a:solidFill>
                <a:latin typeface="Arial"/>
              </a:rPr>
              <a:t>571 — מאגרי תרגול ישירים לפי נושא- חלקי בלבד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804672"/>
            <a:ext cx="111556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rtl="1"/>
            <a:r>
              <a:rPr lang="he-IL" altLang="he-IL" sz="1150">
                <a:solidFill>
                  <a:srgbClr val="245C9A"/>
                </a:solidFill>
                <a:latin typeface="Arial"/>
              </a:rPr>
              <a:t>קישורים ישירים לקובצי תרגול של המרכז הארצי למורים למתמטיקה, המופעל עבור משרד החינוך.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94360" y="1325880"/>
            <a:ext cx="3429000" cy="1965960"/>
          </a:xfrm>
          <a:prstGeom prst="roundRect">
            <a:avLst/>
          </a:prstGeom>
          <a:solidFill>
            <a:srgbClr val="EDF8F0"/>
          </a:solidFill>
          <a:ln>
            <a:solidFill>
              <a:srgbClr val="C6D3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109728" rIns="128016" rtlCol="0" anchor="ctr"/>
          <a:lstStyle/>
          <a:p>
            <a:pPr algn="r" rtl="1"/>
            <a:r>
              <a:rPr lang="he-IL" altLang="he-IL" sz="1500" b="1" u="sng">
                <a:solidFill>
                  <a:srgbClr val="800080"/>
                </a:solidFill>
                <a:latin typeface="Arial"/>
                <a:hlinkClick r:id="rId2"/>
              </a:rPr>
              <a:t>הסתברות</a:t>
            </a:r>
          </a:p>
          <a:p>
            <a:pPr algn="r" rtl="1"/>
            <a:r>
              <a:rPr lang="he-IL" altLang="he-IL" sz="1050">
                <a:solidFill>
                  <a:srgbClr val="232323"/>
                </a:solidFill>
                <a:latin typeface="Arial"/>
              </a:rPr>
              <a:t>אוסף תשפ״ד לתלמיד — שאלות קצרות ייעודיות להסתברות בשאלון 571.</a:t>
            </a:r>
          </a:p>
          <a:p>
            <a:pPr algn="r" rtl="1"/>
            <a:r>
              <a:rPr lang="he-IL" altLang="he-IL" sz="860" b="1" u="sng">
                <a:solidFill>
                  <a:srgbClr val="800080"/>
                </a:solidFill>
                <a:latin typeface="Arial"/>
                <a:hlinkClick r:id="rId2"/>
              </a:rPr>
              <a:t>↗ מאגר 571 תשפ״ד</a:t>
            </a:r>
          </a:p>
          <a:p>
            <a:pPr algn="r" rtl="1"/>
            <a:r>
              <a:rPr lang="he-IL" altLang="he-IL" sz="860" b="1" u="sng">
                <a:solidFill>
                  <a:srgbClr val="800080"/>
                </a:solidFill>
                <a:latin typeface="Arial"/>
                <a:hlinkClick r:id="rId3"/>
              </a:rPr>
              <a:t>↗ 75 שאלות 571</a:t>
            </a:r>
          </a:p>
          <a:p>
            <a:pPr algn="r" rtl="1"/>
            <a:r>
              <a:rPr lang="he-IL" altLang="he-IL" sz="860" b="1" u="sng">
                <a:solidFill>
                  <a:srgbClr val="800080"/>
                </a:solidFill>
                <a:latin typeface="Arial"/>
                <a:hlinkClick r:id="rId4"/>
              </a:rPr>
              <a:t>↗ פיצוחים לפי נושא</a:t>
            </a:r>
          </a:p>
          <a:p>
            <a:pPr algn="r" rtl="1"/>
            <a:r>
              <a:rPr lang="he-IL" altLang="he-IL" sz="860" b="1" u="sng">
                <a:solidFill>
                  <a:srgbClr val="800080"/>
                </a:solidFill>
                <a:latin typeface="Arial"/>
                <a:hlinkClick r:id="rId5"/>
              </a:rPr>
              <a:t>↗ שאלות קצרות כמנוף ללמידה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370832" y="1325880"/>
            <a:ext cx="3429000" cy="1965960"/>
          </a:xfrm>
          <a:prstGeom prst="roundRect">
            <a:avLst/>
          </a:prstGeom>
          <a:solidFill>
            <a:srgbClr val="EEF5FA"/>
          </a:solidFill>
          <a:ln>
            <a:solidFill>
              <a:srgbClr val="C6D3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109728" rIns="128016" rtlCol="0" anchor="ctr"/>
          <a:lstStyle/>
          <a:p>
            <a:pPr algn="r" rtl="1"/>
            <a:r>
              <a:rPr lang="he-IL" altLang="he-IL" sz="1500" b="1" u="sng">
                <a:solidFill>
                  <a:srgbClr val="800080"/>
                </a:solidFill>
                <a:latin typeface="Arial"/>
                <a:hlinkClick r:id="rId6"/>
              </a:rPr>
              <a:t>סדרות + אינדוקציה</a:t>
            </a:r>
          </a:p>
          <a:p>
            <a:pPr algn="r" rtl="1"/>
            <a:r>
              <a:rPr lang="he-IL" altLang="he-IL" sz="1050">
                <a:solidFill>
                  <a:srgbClr val="232323"/>
                </a:solidFill>
                <a:latin typeface="Arial"/>
              </a:rPr>
              <a:t>אוסף תשפ״ד לתלמיד — תרגול ישיר בסדרות ובאינדוקציה מתמטית לשאלון 571.</a:t>
            </a:r>
          </a:p>
          <a:p>
            <a:pPr algn="r" rtl="1"/>
            <a:r>
              <a:rPr lang="he-IL" altLang="he-IL" sz="860" b="1" u="sng">
                <a:solidFill>
                  <a:srgbClr val="800080"/>
                </a:solidFill>
                <a:latin typeface="Arial"/>
                <a:hlinkClick r:id="rId6"/>
              </a:rPr>
              <a:t>↗ מאגר 571 תשפ״ד</a:t>
            </a:r>
          </a:p>
          <a:p>
            <a:pPr algn="r" rtl="1"/>
            <a:r>
              <a:rPr lang="he-IL" altLang="he-IL" sz="860" b="1" u="sng">
                <a:solidFill>
                  <a:srgbClr val="800080"/>
                </a:solidFill>
                <a:latin typeface="Arial"/>
                <a:hlinkClick r:id="rId3"/>
              </a:rPr>
              <a:t>↗ 75 שאלות 571</a:t>
            </a:r>
          </a:p>
          <a:p>
            <a:pPr algn="r" rtl="1"/>
            <a:r>
              <a:rPr lang="he-IL" altLang="he-IL" sz="860" b="1" u="sng">
                <a:solidFill>
                  <a:srgbClr val="800080"/>
                </a:solidFill>
                <a:latin typeface="Arial"/>
                <a:hlinkClick r:id="rId7"/>
              </a:rPr>
              <a:t>↗ פיצוחים לפי נושא</a:t>
            </a:r>
          </a:p>
          <a:p>
            <a:pPr algn="r" rtl="1"/>
            <a:r>
              <a:rPr lang="he-IL" altLang="he-IL" sz="860" b="1" u="sng">
                <a:solidFill>
                  <a:srgbClr val="800080"/>
                </a:solidFill>
                <a:latin typeface="Arial"/>
                <a:hlinkClick r:id="rId5"/>
              </a:rPr>
              <a:t>↗ שאלות קצרות כמנוף ללמידה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147304" y="1325880"/>
            <a:ext cx="3429000" cy="1965960"/>
          </a:xfrm>
          <a:prstGeom prst="roundRect">
            <a:avLst/>
          </a:prstGeom>
          <a:solidFill>
            <a:srgbClr val="EDF8F0"/>
          </a:solidFill>
          <a:ln>
            <a:solidFill>
              <a:srgbClr val="C6D3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109728" rIns="128016" rtlCol="0" anchor="ctr"/>
          <a:lstStyle/>
          <a:p>
            <a:pPr algn="r" rtl="1"/>
            <a:r>
              <a:rPr lang="he-IL" altLang="he-IL" sz="1500" b="1" u="sng">
                <a:solidFill>
                  <a:srgbClr val="800080"/>
                </a:solidFill>
                <a:latin typeface="Arial"/>
                <a:hlinkClick r:id="rId8"/>
              </a:rPr>
              <a:t>גאומטריה + טריגונומטריה</a:t>
            </a:r>
          </a:p>
          <a:p>
            <a:pPr algn="r" rtl="1"/>
            <a:r>
              <a:rPr lang="he-IL" altLang="he-IL" sz="1050">
                <a:solidFill>
                  <a:srgbClr val="232323"/>
                </a:solidFill>
                <a:latin typeface="Arial"/>
              </a:rPr>
              <a:t>אוסף תשפ״ד לתלמיד — שאלות קצרות בגאומטריה ובטריגונומטריה של שאלון 571.</a:t>
            </a:r>
          </a:p>
          <a:p>
            <a:pPr algn="r" rtl="1"/>
            <a:r>
              <a:rPr lang="he-IL" altLang="he-IL" sz="860" b="1" u="sng">
                <a:solidFill>
                  <a:srgbClr val="800080"/>
                </a:solidFill>
                <a:latin typeface="Arial"/>
                <a:hlinkClick r:id="rId8"/>
              </a:rPr>
              <a:t>↗ מאגר 571 תשפ״ד</a:t>
            </a:r>
          </a:p>
          <a:p>
            <a:pPr algn="r" rtl="1"/>
            <a:r>
              <a:rPr lang="he-IL" altLang="he-IL" sz="860" b="1" u="sng">
                <a:solidFill>
                  <a:srgbClr val="800080"/>
                </a:solidFill>
                <a:latin typeface="Arial"/>
                <a:hlinkClick r:id="rId3"/>
              </a:rPr>
              <a:t>↗ 75 שאלות 571</a:t>
            </a:r>
          </a:p>
          <a:p>
            <a:pPr algn="r" rtl="1"/>
            <a:r>
              <a:rPr lang="he-IL" altLang="he-IL" sz="860" b="1" u="sng">
                <a:solidFill>
                  <a:srgbClr val="800080"/>
                </a:solidFill>
                <a:latin typeface="Arial"/>
                <a:hlinkClick r:id="rId9"/>
              </a:rPr>
              <a:t>↗ פיצוחים לפי נושא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468880" y="3703320"/>
            <a:ext cx="3429000" cy="1965960"/>
          </a:xfrm>
          <a:prstGeom prst="roundRect">
            <a:avLst/>
          </a:prstGeom>
          <a:solidFill>
            <a:srgbClr val="EEF5FA"/>
          </a:solidFill>
          <a:ln>
            <a:solidFill>
              <a:srgbClr val="C6D3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109728" rIns="128016" rtlCol="0" anchor="ctr"/>
          <a:lstStyle/>
          <a:p>
            <a:pPr algn="r" rtl="1"/>
            <a:r>
              <a:rPr lang="he-IL" altLang="he-IL" sz="1500" b="1" u="sng">
                <a:solidFill>
                  <a:srgbClr val="800080"/>
                </a:solidFill>
                <a:latin typeface="Arial"/>
                <a:hlinkClick r:id="rId10"/>
              </a:rPr>
              <a:t>אנליזה / חדו״א</a:t>
            </a:r>
          </a:p>
          <a:p>
            <a:pPr algn="r" rtl="1"/>
            <a:r>
              <a:rPr lang="he-IL" altLang="he-IL" sz="1050">
                <a:solidFill>
                  <a:srgbClr val="232323"/>
                </a:solidFill>
                <a:latin typeface="Arial"/>
              </a:rPr>
              <a:t>אוסף תשפ״ד לתלמיד — 25 עמודים של שאלות אנליזה: נגזרות, חקירה, אינטגרלים, פונקציות וטריגו.</a:t>
            </a:r>
          </a:p>
          <a:p>
            <a:pPr algn="r" rtl="1"/>
            <a:r>
              <a:rPr lang="he-IL" altLang="he-IL" sz="860" b="1" u="sng">
                <a:solidFill>
                  <a:srgbClr val="800080"/>
                </a:solidFill>
                <a:latin typeface="Arial"/>
                <a:hlinkClick r:id="rId10"/>
              </a:rPr>
              <a:t>↗ מאגר 571 תשפ״ד</a:t>
            </a:r>
          </a:p>
          <a:p>
            <a:pPr algn="r" rtl="1"/>
            <a:r>
              <a:rPr lang="he-IL" altLang="he-IL" sz="860" b="1" u="sng">
                <a:solidFill>
                  <a:srgbClr val="800080"/>
                </a:solidFill>
                <a:latin typeface="Arial"/>
                <a:hlinkClick r:id="rId3"/>
              </a:rPr>
              <a:t>↗ 75 שאלות 571</a:t>
            </a:r>
          </a:p>
          <a:p>
            <a:pPr algn="r" rtl="1"/>
            <a:r>
              <a:rPr lang="he-IL" altLang="he-IL" sz="860" b="1" u="sng">
                <a:solidFill>
                  <a:srgbClr val="800080"/>
                </a:solidFill>
                <a:latin typeface="Arial"/>
                <a:hlinkClick r:id="rId11"/>
              </a:rPr>
              <a:t>↗ פיצוחים לפי נושא</a:t>
            </a:r>
          </a:p>
          <a:p>
            <a:pPr algn="r" rtl="1"/>
            <a:r>
              <a:rPr lang="he-IL" altLang="he-IL" sz="860" b="1" u="sng">
                <a:solidFill>
                  <a:srgbClr val="800080"/>
                </a:solidFill>
                <a:latin typeface="Arial"/>
                <a:hlinkClick r:id="rId5"/>
              </a:rPr>
              <a:t>↗ שאלות קצרות כמנוף ללמידה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63640" y="3703320"/>
            <a:ext cx="3429000" cy="1965960"/>
          </a:xfrm>
          <a:prstGeom prst="roundRect">
            <a:avLst/>
          </a:prstGeom>
          <a:solidFill>
            <a:srgbClr val="EDF8F0"/>
          </a:solidFill>
          <a:ln>
            <a:solidFill>
              <a:srgbClr val="C6D3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109728" rIns="128016" rtlCol="0" anchor="ctr"/>
          <a:lstStyle/>
          <a:p>
            <a:pPr algn="r" rtl="1"/>
            <a:r>
              <a:rPr lang="he-IL" altLang="he-IL" sz="1500" b="1" u="sng" dirty="0">
                <a:solidFill>
                  <a:srgbClr val="800080"/>
                </a:solidFill>
                <a:latin typeface="Arial"/>
                <a:hlinkClick r:id="rId12"/>
              </a:rPr>
              <a:t>אינדוקציה — למורה</a:t>
            </a:r>
          </a:p>
          <a:p>
            <a:pPr algn="r" rtl="1"/>
            <a:r>
              <a:rPr lang="he-IL" altLang="he-IL" sz="1050" dirty="0">
                <a:solidFill>
                  <a:srgbClr val="232323"/>
                </a:solidFill>
                <a:latin typeface="Arial"/>
              </a:rPr>
              <a:t>בנוסף למאגר התרגול: מדריך המורה הרשמי שמגדיר במדויק את גבולות הנושא בתוכנית החדשה.</a:t>
            </a:r>
          </a:p>
          <a:p>
            <a:pPr algn="r" rtl="1"/>
            <a:r>
              <a:rPr lang="he-IL" altLang="he-IL" sz="950" b="1" u="sng" dirty="0">
                <a:solidFill>
                  <a:srgbClr val="800080"/>
                </a:solidFill>
                <a:latin typeface="Arial"/>
                <a:hlinkClick r:id="rId12"/>
              </a:rPr>
              <a:t>↗ פתיחת מאגר התרגילים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2860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rtl="1"/>
            <a:r>
              <a:rPr lang="he-IL" altLang="he-IL" sz="2700" b="1">
                <a:solidFill>
                  <a:srgbClr val="1A3450"/>
                </a:solidFill>
                <a:latin typeface="Arial"/>
              </a:rPr>
              <a:t>מעבר לאוסף תשפ״ד — עוד מאגרים רשמיים ששווה לפתוח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822960"/>
            <a:ext cx="111556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rtl="1"/>
            <a:r>
              <a:rPr lang="he-IL" altLang="he-IL" sz="1120">
                <a:solidFill>
                  <a:srgbClr val="245C9A"/>
                </a:solidFill>
                <a:latin typeface="Arial"/>
              </a:rPr>
              <a:t>לא רק שאלות קצרות: מאגר נוסף, משימות שמתפתחות לשיעור, ו״פיצוחים״ לפי נושא.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1280160"/>
            <a:ext cx="3611880" cy="2148840"/>
          </a:xfrm>
          <a:prstGeom prst="roundRect">
            <a:avLst/>
          </a:prstGeom>
          <a:solidFill>
            <a:srgbClr val="EDF8F0"/>
          </a:solidFill>
          <a:ln>
            <a:solidFill>
              <a:srgbClr val="C6D3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109728" rIns="128016" rtlCol="0" anchor="ctr"/>
          <a:lstStyle/>
          <a:p>
            <a:pPr algn="r" rtl="1"/>
            <a:r>
              <a:rPr lang="he-IL" altLang="he-IL" sz="1450" b="1">
                <a:solidFill>
                  <a:srgbClr val="245C9A"/>
                </a:solidFill>
                <a:latin typeface="Arial"/>
              </a:rPr>
              <a:t>הסתברות</a:t>
            </a:r>
          </a:p>
          <a:p>
            <a:pPr algn="r" rtl="1"/>
            <a:r>
              <a:rPr lang="he-IL" altLang="he-IL" sz="1030">
                <a:solidFill>
                  <a:srgbClr val="232323"/>
                </a:solidFill>
                <a:latin typeface="Arial"/>
              </a:rPr>
              <a:t>בנוסף לאוסף תשפ״ד: 75 השאלות כוללות מקבץ הסתברות; וב״פיצוחים״ יש בעיות ברמות שונות, ניסויים, אירועים רב־שלביים וברנולי/בינומית.</a:t>
            </a:r>
          </a:p>
          <a:p>
            <a:pPr algn="r" rtl="1"/>
            <a:r>
              <a:rPr lang="he-IL" altLang="he-IL" sz="930" b="1" u="sng">
                <a:solidFill>
                  <a:srgbClr val="800080"/>
                </a:solidFill>
                <a:latin typeface="Arial"/>
                <a:hlinkClick r:id="rId2"/>
              </a:rPr>
              <a:t>↗ 75 שאלות — הסתברות</a:t>
            </a:r>
          </a:p>
          <a:p>
            <a:pPr algn="r" rtl="1"/>
            <a:r>
              <a:rPr lang="he-IL" altLang="he-IL" sz="930" b="1" u="sng">
                <a:solidFill>
                  <a:srgbClr val="800080"/>
                </a:solidFill>
                <a:latin typeface="Arial"/>
                <a:hlinkClick r:id="rId3"/>
              </a:rPr>
              <a:t>↗ פיצוחים — הסתברות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297680" y="1280160"/>
            <a:ext cx="3611880" cy="2148840"/>
          </a:xfrm>
          <a:prstGeom prst="roundRect">
            <a:avLst/>
          </a:prstGeom>
          <a:solidFill>
            <a:srgbClr val="EEF5FA"/>
          </a:solidFill>
          <a:ln>
            <a:solidFill>
              <a:srgbClr val="C6D3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109728" rIns="128016" rtlCol="0" anchor="ctr"/>
          <a:lstStyle/>
          <a:p>
            <a:pPr algn="r" rtl="1"/>
            <a:r>
              <a:rPr lang="he-IL" altLang="he-IL" sz="1450" b="1">
                <a:solidFill>
                  <a:srgbClr val="245C9A"/>
                </a:solidFill>
                <a:latin typeface="Arial"/>
              </a:rPr>
              <a:t>סדרות ואינדוקציה</a:t>
            </a:r>
          </a:p>
          <a:p>
            <a:pPr algn="r" rtl="1"/>
            <a:r>
              <a:rPr lang="he-IL" altLang="he-IL" sz="1030">
                <a:solidFill>
                  <a:srgbClr val="232323"/>
                </a:solidFill>
                <a:latin typeface="Arial"/>
              </a:rPr>
              <a:t>75 השאלות כוללות מקבץ סדרות. במאגר ״פיצוחים״ יש פעילויות על סדרה הנדסית מתכנסת, סדרה אינסופית, סכומים והוכחות ויזואליות.</a:t>
            </a:r>
          </a:p>
          <a:p>
            <a:pPr algn="r" rtl="1"/>
            <a:r>
              <a:rPr lang="he-IL" altLang="he-IL" sz="930" b="1" u="sng">
                <a:solidFill>
                  <a:srgbClr val="800080"/>
                </a:solidFill>
                <a:latin typeface="Arial"/>
                <a:hlinkClick r:id="rId2"/>
              </a:rPr>
              <a:t>↗ 75 שאלות — סדרות</a:t>
            </a:r>
          </a:p>
          <a:p>
            <a:pPr algn="r" rtl="1"/>
            <a:r>
              <a:rPr lang="he-IL" altLang="he-IL" sz="930" b="1" u="sng">
                <a:solidFill>
                  <a:srgbClr val="800080"/>
                </a:solidFill>
                <a:latin typeface="Arial"/>
                <a:hlinkClick r:id="rId4"/>
              </a:rPr>
              <a:t>↗ פיצוחים — סדרות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092440" y="1280160"/>
            <a:ext cx="3611880" cy="2148840"/>
          </a:xfrm>
          <a:prstGeom prst="roundRect">
            <a:avLst/>
          </a:prstGeom>
          <a:solidFill>
            <a:srgbClr val="EDF8F0"/>
          </a:solidFill>
          <a:ln>
            <a:solidFill>
              <a:srgbClr val="C6D3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109728" rIns="128016" rtlCol="0" anchor="ctr"/>
          <a:lstStyle/>
          <a:p>
            <a:pPr algn="r" rtl="1"/>
            <a:r>
              <a:rPr lang="he-IL" altLang="he-IL" sz="1450" b="1">
                <a:solidFill>
                  <a:srgbClr val="245C9A"/>
                </a:solidFill>
                <a:latin typeface="Arial"/>
              </a:rPr>
              <a:t>גאומטריה וטריגונומטריה</a:t>
            </a:r>
          </a:p>
          <a:p>
            <a:pPr algn="r" rtl="1"/>
            <a:r>
              <a:rPr lang="he-IL" altLang="he-IL" sz="1030">
                <a:solidFill>
                  <a:srgbClr val="232323"/>
                </a:solidFill>
                <a:latin typeface="Arial"/>
              </a:rPr>
              <a:t>75 השאלות נותנות מקבצים נוספים בגאומטריה ובטריגונומטריה; מאגר פיצוחים מוסיף פעילויות חקר ולא רק שאלות בסגנון בחינה.</a:t>
            </a:r>
          </a:p>
          <a:p>
            <a:pPr algn="r" rtl="1"/>
            <a:r>
              <a:rPr lang="he-IL" altLang="he-IL" sz="930" b="1" u="sng">
                <a:solidFill>
                  <a:srgbClr val="800080"/>
                </a:solidFill>
                <a:latin typeface="Arial"/>
                <a:hlinkClick r:id="rId2"/>
              </a:rPr>
              <a:t>↗ 75 שאלות — גאומטריה/טריגו</a:t>
            </a:r>
          </a:p>
          <a:p>
            <a:pPr algn="r" rtl="1"/>
            <a:r>
              <a:rPr lang="he-IL" altLang="he-IL" sz="930" b="1" u="sng">
                <a:solidFill>
                  <a:srgbClr val="800080"/>
                </a:solidFill>
                <a:latin typeface="Arial"/>
                <a:hlinkClick r:id="rId5"/>
              </a:rPr>
              <a:t>↗ פיצוחים — טריגונומטריה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463040" y="3794760"/>
            <a:ext cx="4297680" cy="1965960"/>
          </a:xfrm>
          <a:prstGeom prst="roundRect">
            <a:avLst/>
          </a:prstGeom>
          <a:solidFill>
            <a:srgbClr val="EEF5FA"/>
          </a:solidFill>
          <a:ln>
            <a:solidFill>
              <a:srgbClr val="C6D3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109728" rIns="128016" rtlCol="0" anchor="ctr"/>
          <a:lstStyle/>
          <a:p>
            <a:pPr algn="r" rtl="1"/>
            <a:r>
              <a:rPr lang="he-IL" altLang="he-IL" sz="1450" b="1">
                <a:solidFill>
                  <a:srgbClr val="245C9A"/>
                </a:solidFill>
                <a:latin typeface="Arial"/>
              </a:rPr>
              <a:t>אנליזה / חדו״א</a:t>
            </a:r>
          </a:p>
          <a:p>
            <a:pPr algn="r" rtl="1"/>
            <a:r>
              <a:rPr lang="he-IL" altLang="he-IL" sz="1030">
                <a:solidFill>
                  <a:srgbClr val="232323"/>
                </a:solidFill>
                <a:latin typeface="Arial"/>
              </a:rPr>
              <a:t>מאגר 75 השאלות כולל אנליזה; פיצוחים בחדו״א מוסיפים משימות חקר סביב פונקציות, נגזרות ואינטגרלים.</a:t>
            </a:r>
          </a:p>
          <a:p>
            <a:pPr algn="r" rtl="1"/>
            <a:r>
              <a:rPr lang="he-IL" altLang="he-IL" sz="930" b="1" u="sng">
                <a:solidFill>
                  <a:srgbClr val="800080"/>
                </a:solidFill>
                <a:latin typeface="Arial"/>
                <a:hlinkClick r:id="rId2"/>
              </a:rPr>
              <a:t>↗ 75 שאלות — אנליזה</a:t>
            </a:r>
          </a:p>
          <a:p>
            <a:pPr algn="r" rtl="1"/>
            <a:r>
              <a:rPr lang="he-IL" altLang="he-IL" sz="930" b="1" u="sng">
                <a:solidFill>
                  <a:srgbClr val="800080"/>
                </a:solidFill>
                <a:latin typeface="Arial"/>
                <a:hlinkClick r:id="rId6"/>
              </a:rPr>
              <a:t>↗ פיצוחים — חדו״א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0" y="3794760"/>
            <a:ext cx="4297680" cy="1965960"/>
          </a:xfrm>
          <a:prstGeom prst="roundRect">
            <a:avLst/>
          </a:prstGeom>
          <a:solidFill>
            <a:srgbClr val="FCF7E6"/>
          </a:solidFill>
          <a:ln>
            <a:solidFill>
              <a:srgbClr val="C6D3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109728" rIns="128016" rtlCol="0" anchor="ctr"/>
          <a:lstStyle/>
          <a:p>
            <a:pPr algn="r" rtl="1"/>
            <a:r>
              <a:rPr lang="he-IL" altLang="he-IL" sz="1450" b="1">
                <a:solidFill>
                  <a:srgbClr val="245C9A"/>
                </a:solidFill>
                <a:latin typeface="Arial"/>
              </a:rPr>
              <a:t>שאלות קצרות כמנוף ללמידה</a:t>
            </a:r>
          </a:p>
          <a:p>
            <a:pPr algn="r" rtl="1"/>
            <a:r>
              <a:rPr lang="he-IL" altLang="he-IL" sz="1030">
                <a:solidFill>
                  <a:srgbClr val="232323"/>
                </a:solidFill>
                <a:latin typeface="Arial"/>
              </a:rPr>
              <a:t>8 משימות לכיתה י״א 5 יח״ל: שאלה קצרה היא רק נקודת הפתיחה, וממנה מתפתח שיעור שלם להעמקה, חזרה ודיון.</a:t>
            </a:r>
          </a:p>
          <a:p>
            <a:pPr algn="r" rtl="1"/>
            <a:r>
              <a:rPr lang="he-IL" altLang="he-IL" sz="930" b="1" u="sng">
                <a:solidFill>
                  <a:srgbClr val="800080"/>
                </a:solidFill>
                <a:latin typeface="Arial"/>
                <a:hlinkClick r:id="rId7"/>
              </a:rPr>
              <a:t>↗ פתיחת מאגר המשימות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2860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rtl="1"/>
            <a:r>
              <a:rPr lang="he-IL" altLang="he-IL" sz="2700" b="1">
                <a:solidFill>
                  <a:srgbClr val="1A3450"/>
                </a:solidFill>
                <a:latin typeface="Arial"/>
              </a:rPr>
              <a:t>שני משאבים שראויים למקום משלהם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822960"/>
            <a:ext cx="111556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rtl="1"/>
            <a:r>
              <a:rPr lang="he-IL" altLang="he-IL" sz="1120">
                <a:solidFill>
                  <a:srgbClr val="245C9A"/>
                </a:solidFill>
                <a:latin typeface="Arial"/>
              </a:rPr>
              <a:t>אחד נותן סביבת הוראה עשירה; השני מאפשר ללמוד מהוראה אמיתית של מורים בכיתה.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417320"/>
            <a:ext cx="5257800" cy="4434840"/>
          </a:xfrm>
          <a:prstGeom prst="roundRect">
            <a:avLst/>
          </a:prstGeom>
          <a:solidFill>
            <a:srgbClr val="EDF8F0"/>
          </a:solidFill>
          <a:ln>
            <a:solidFill>
              <a:srgbClr val="C6D3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109728" rIns="128016" rtlCol="0" anchor="ctr"/>
          <a:lstStyle/>
          <a:p>
            <a:pPr algn="r" rtl="1"/>
            <a:r>
              <a:rPr lang="he-IL" altLang="he-IL" sz="1450" b="1" u="sng">
                <a:solidFill>
                  <a:srgbClr val="800080"/>
                </a:solidFill>
                <a:latin typeface="Arial"/>
                <a:hlinkClick r:id="rId2"/>
              </a:rPr>
              <a:t>האתגר 5 — משרד החינוך / מט״ח</a:t>
            </a:r>
          </a:p>
          <a:p>
            <a:pPr algn="r" rtl="1"/>
            <a:r>
              <a:rPr lang="he-IL" altLang="he-IL" sz="1030">
                <a:solidFill>
                  <a:srgbClr val="232323"/>
                </a:solidFill>
                <a:latin typeface="Arial"/>
              </a:rPr>
              <a:t>מאגר תוכן ל־4–5 יח״ל הכולל הצעות לשיעור ומצגות, מעבדות GeoGebra, פעילויות אינטראקטיביות, תרגול וסרטונים.</a:t>
            </a:r>
            <a:br/>
            <a:br/>
            <a:r>
              <a:rPr lang="he-IL" altLang="he-IL">
                <a:solidFill/>
                <a:latin typeface="Arial"/>
              </a:rPr>
              <a:t>היתרון למורה: אפשר להיכנס לנושא ולקבל יחידת הוראה עשירה — לא רק דף תרגילים. קיימת גם סביבת LMS לתכנון משימות, מעקב ומשוב.</a:t>
            </a:r>
          </a:p>
          <a:p>
            <a:pPr algn="r" rtl="1"/>
            <a:r>
              <a:rPr lang="he-IL" altLang="he-IL" sz="930" b="1" u="sng">
                <a:solidFill>
                  <a:srgbClr val="800080"/>
                </a:solidFill>
                <a:latin typeface="Arial"/>
                <a:hlinkClick r:id="rId2"/>
              </a:rPr>
              <a:t>↗ האתגר 5 — מידע וכניסה</a:t>
            </a:r>
          </a:p>
          <a:p>
            <a:pPr algn="r" rtl="1"/>
            <a:r>
              <a:rPr lang="he-IL" altLang="he-IL" sz="950" b="1">
                <a:solidFill>
                  <a:srgbClr val="232323"/>
                </a:solidFill>
                <a:latin typeface="Arial"/>
              </a:rPr>
              <a:t>הערה: נדרשת הרשמה כדי לצפות בתכנים.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63640" y="1417320"/>
            <a:ext cx="5257800" cy="4434840"/>
          </a:xfrm>
          <a:prstGeom prst="roundRect">
            <a:avLst/>
          </a:prstGeom>
          <a:solidFill>
            <a:srgbClr val="F4F0FA"/>
          </a:solidFill>
          <a:ln>
            <a:solidFill>
              <a:srgbClr val="C6D3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109728" rIns="128016" rtlCol="0" anchor="ctr"/>
          <a:lstStyle/>
          <a:p>
            <a:pPr algn="r" rtl="1"/>
            <a:r>
              <a:rPr lang="he-IL" altLang="he-IL" sz="1450" b="1" u="sng">
                <a:solidFill>
                  <a:srgbClr val="800080"/>
                </a:solidFill>
                <a:latin typeface="Arial"/>
                <a:hlinkClick r:id="rId3"/>
              </a:rPr>
              <a:t>עדש״ה — מכון ויצמן</a:t>
            </a:r>
          </a:p>
          <a:p>
            <a:pPr algn="r" rtl="1"/>
            <a:r>
              <a:rPr lang="he-IL" altLang="he-IL" sz="1030">
                <a:solidFill>
                  <a:srgbClr val="232323"/>
                </a:solidFill>
                <a:latin typeface="Arial"/>
              </a:rPr>
              <a:t>״עמיתים דנים בשיעורי המתמטיקה״: מאגר שיעורי מתמטיקה מוסרטים ומסגרת לניתוח שלהם עם מורים.</a:t>
            </a:r>
            <a:br/>
            <a:br/>
            <a:r>
              <a:rPr lang="he-IL" altLang="he-IL">
                <a:solidFill/>
                <a:latin typeface="Arial"/>
              </a:rPr>
              <a:t>היתרון להדרכה: צפייה בפרקטיקה אמיתית — רעיונות מתמטיים, מטרות, מטלות, אינטראקציות וקבלת החלטות של המורה — כבסיס לדיון ורפלקציה מקצועית.</a:t>
            </a:r>
          </a:p>
          <a:p>
            <a:pPr algn="r" rtl="1"/>
            <a:r>
              <a:rPr lang="he-IL" altLang="he-IL" sz="930" b="1" u="sng">
                <a:solidFill>
                  <a:srgbClr val="800080"/>
                </a:solidFill>
                <a:latin typeface="Arial"/>
                <a:hlinkClick r:id="rId3"/>
              </a:rPr>
              <a:t>↗ פרויקט עדש״ה — מכון ויצמן</a:t>
            </a:r>
          </a:p>
          <a:p>
            <a:pPr algn="r" rtl="1"/>
            <a:r>
              <a:rPr lang="he-IL" altLang="he-IL" sz="950" b="1">
                <a:solidFill>
                  <a:srgbClr val="232323"/>
                </a:solidFill>
                <a:latin typeface="Arial"/>
              </a:rPr>
              <a:t>הערה: נדרשת הרשמה כדי לצפות בתכנים.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57148" y="201168"/>
            <a:ext cx="5301452" cy="4770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rtl="1"/>
            <a:r>
              <a:rPr lang="he-IL" altLang="he-IL" sz="2500" b="1" dirty="0">
                <a:solidFill>
                  <a:srgbClr val="1E1E1E"/>
                </a:solidFill>
                <a:latin typeface="Arial"/>
              </a:rPr>
              <a:t>⭐ מקורות עומק שכל מורה צריך להכיר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758952"/>
            <a:ext cx="1115568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rtl="1"/>
            <a:r>
              <a:rPr lang="he-IL" altLang="he-IL" sz="1150">
                <a:solidFill>
                  <a:srgbClr val="1E1E1E"/>
                </a:solidFill>
                <a:latin typeface="Arial"/>
              </a:rPr>
              <a:t>מקורות לפדגוגיה, משימות, חקר ורעיונות להוראה — לא רק תרגול לבגרות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234440"/>
            <a:ext cx="3520440" cy="2148840"/>
          </a:xfrm>
          <a:prstGeom prst="roundRect">
            <a:avLst/>
          </a:prstGeom>
          <a:solidFill>
            <a:srgbClr val="EDF8F0"/>
          </a:solidFill>
          <a:ln>
            <a:solidFill>
              <a:srgbClr val="C6D3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91440" rIns="109728" rtlCol="0" anchor="t"/>
          <a:lstStyle/>
          <a:p>
            <a:pPr algn="r" rtl="1"/>
            <a:r>
              <a:rPr lang="he-IL" altLang="he-IL" sz="1400" b="1" u="sng">
                <a:solidFill>
                  <a:srgbClr val="800080"/>
                </a:solidFill>
                <a:latin typeface="Arial"/>
                <a:hlinkClick r:id="rId2"/>
              </a:rPr>
              <a:t>ללמוד וללמד אנליזה</a:t>
            </a:r>
          </a:p>
          <a:p>
            <a:pPr algn="r" rtl="1"/>
            <a:r>
              <a:rPr lang="he-IL" altLang="he-IL" sz="1030">
                <a:solidFill>
                  <a:srgbClr val="1E1E1E"/>
                </a:solidFill>
                <a:latin typeface="Arial"/>
              </a:rPr>
              <a:t>ספר מתמטי־דידקטי למורה: בניית מושגים, טעויות אופייניות, משימות, טכנולוגיה ורעיונות להוראת אנליזה.</a:t>
            </a:r>
          </a:p>
          <a:p>
            <a:pPr algn="r" rtl="1"/>
            <a:r>
              <a:rPr lang="he-IL" altLang="he-IL" sz="919" b="1">
                <a:solidFill>
                  <a:srgbClr val="1E1E1E"/>
                </a:solidFill>
                <a:latin typeface="Arial"/>
              </a:rPr>
              <a:t>חינם • מומלץ במיוחד למורה</a:t>
            </a:r>
          </a:p>
          <a:p>
            <a:pPr algn="r" rtl="1"/>
            <a:r>
              <a:rPr lang="he-IL" altLang="he-IL" sz="900" u="sng">
                <a:solidFill>
                  <a:srgbClr val="800080"/>
                </a:solidFill>
                <a:latin typeface="Arial"/>
                <a:hlinkClick r:id="rId2"/>
              </a:rPr>
              <a:t>↗ פתיחת המקור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315968" y="1234440"/>
            <a:ext cx="3520440" cy="2148840"/>
          </a:xfrm>
          <a:prstGeom prst="roundRect">
            <a:avLst/>
          </a:prstGeom>
          <a:solidFill>
            <a:srgbClr val="EFF5FA"/>
          </a:solidFill>
          <a:ln>
            <a:solidFill>
              <a:srgbClr val="C6D3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91440" rIns="109728" rtlCol="0" anchor="t"/>
          <a:lstStyle/>
          <a:p>
            <a:pPr algn="r" rtl="1"/>
            <a:r>
              <a:rPr lang="he-IL" altLang="he-IL" sz="1400" b="1" u="sng">
                <a:solidFill>
                  <a:srgbClr val="800080"/>
                </a:solidFill>
                <a:latin typeface="Arial"/>
                <a:hlinkClick r:id="rId3"/>
              </a:rPr>
              <a:t>המרכז הארצי למורים</a:t>
            </a:r>
          </a:p>
          <a:p>
            <a:pPr algn="r" rtl="1"/>
            <a:r>
              <a:rPr lang="he-IL" altLang="he-IL" sz="1030">
                <a:solidFill>
                  <a:srgbClr val="1E1E1E"/>
                </a:solidFill>
                <a:latin typeface="Arial"/>
              </a:rPr>
              <a:t>פיצוחים, על״ה, יישומים דינמיים, GeoGebra, משימות ופעילויות. מקום מצוין לחיפוש רעיון לשיעור ולא רק דף תרגול.</a:t>
            </a:r>
          </a:p>
          <a:p>
            <a:pPr algn="r" rtl="1"/>
            <a:r>
              <a:rPr lang="he-IL" altLang="he-IL" sz="919" b="1">
                <a:solidFill>
                  <a:srgbClr val="1E1E1E"/>
                </a:solidFill>
                <a:latin typeface="Arial"/>
              </a:rPr>
              <a:t>חינם • מאגר מקצועי</a:t>
            </a:r>
          </a:p>
          <a:p>
            <a:pPr algn="r" rtl="1"/>
            <a:r>
              <a:rPr lang="he-IL" altLang="he-IL" sz="900" u="sng">
                <a:solidFill>
                  <a:srgbClr val="800080"/>
                </a:solidFill>
                <a:latin typeface="Arial"/>
                <a:hlinkClick r:id="rId3"/>
              </a:rPr>
              <a:t>↗ פתיחת המקור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083296" y="1234440"/>
            <a:ext cx="3520440" cy="2148840"/>
          </a:xfrm>
          <a:prstGeom prst="roundRect">
            <a:avLst/>
          </a:prstGeom>
          <a:solidFill>
            <a:srgbClr val="F4F0FA"/>
          </a:solidFill>
          <a:ln>
            <a:solidFill>
              <a:srgbClr val="C6D3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91440" rIns="109728" rtlCol="0" anchor="t"/>
          <a:lstStyle/>
          <a:p>
            <a:pPr algn="r" rtl="1"/>
            <a:r>
              <a:rPr lang="he-IL" altLang="he-IL" sz="1400" b="1" u="sng">
                <a:solidFill>
                  <a:srgbClr val="800080"/>
                </a:solidFill>
                <a:latin typeface="Arial"/>
                <a:hlinkClick r:id="rId4"/>
              </a:rPr>
              <a:t>פטל מתמטיקה – מכון ויצמן</a:t>
            </a:r>
          </a:p>
          <a:p>
            <a:pPr algn="r" rtl="1"/>
            <a:r>
              <a:rPr lang="he-IL" altLang="he-IL" sz="1030">
                <a:solidFill>
                  <a:srgbClr val="1E1E1E"/>
                </a:solidFill>
                <a:latin typeface="Arial"/>
              </a:rPr>
              <a:t>סביבת Moodle שיתופית עם פעילויות מתמטיות ממוחשבות: פתיחת נושא, חקר וגילוי, טיפול בטעויות ותרגול.</a:t>
            </a:r>
          </a:p>
          <a:p>
            <a:pPr algn="r" rtl="1"/>
            <a:r>
              <a:rPr lang="he-IL" altLang="he-IL" sz="919" b="1">
                <a:solidFill>
                  <a:srgbClr val="1E1E1E"/>
                </a:solidFill>
                <a:latin typeface="Arial"/>
              </a:rPr>
              <a:t>למורים ולכיתות • סביבת הוראה</a:t>
            </a:r>
          </a:p>
          <a:p>
            <a:pPr algn="r" rtl="1"/>
            <a:r>
              <a:rPr lang="he-IL" altLang="he-IL" sz="900" u="sng">
                <a:solidFill>
                  <a:srgbClr val="800080"/>
                </a:solidFill>
                <a:latin typeface="Arial"/>
                <a:hlinkClick r:id="rId4"/>
              </a:rPr>
              <a:t>↗ פתיחת המקור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508760" y="3703320"/>
            <a:ext cx="4251960" cy="1920240"/>
          </a:xfrm>
          <a:prstGeom prst="roundRect">
            <a:avLst/>
          </a:prstGeom>
          <a:solidFill>
            <a:srgbClr val="FCF7E6"/>
          </a:solidFill>
          <a:ln>
            <a:solidFill>
              <a:srgbClr val="C6D3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91440" rIns="109728" rtlCol="0" anchor="t"/>
          <a:lstStyle/>
          <a:p>
            <a:pPr algn="r" rtl="1"/>
            <a:r>
              <a:rPr lang="he-IL" altLang="he-IL" sz="1400" b="1" u="sng">
                <a:solidFill>
                  <a:srgbClr val="800080"/>
                </a:solidFill>
                <a:latin typeface="Arial"/>
                <a:hlinkClick r:id="rId5"/>
              </a:rPr>
              <a:t>רמזור למורה – הטכניון</a:t>
            </a:r>
          </a:p>
          <a:p>
            <a:pPr algn="r" rtl="1"/>
            <a:r>
              <a:rPr lang="he-IL" altLang="he-IL" sz="1030">
                <a:solidFill>
                  <a:srgbClr val="1E1E1E"/>
                </a:solidFill>
                <a:latin typeface="Arial"/>
              </a:rPr>
              <a:t>מאגר שיתוף למורים: מערכי שיעור, משימות, מבחנים ותוכניות הוראה. שימושי במיוחד כשמחפשים חומר מוכן או השראה.</a:t>
            </a:r>
          </a:p>
          <a:p>
            <a:pPr algn="r" rtl="1"/>
            <a:r>
              <a:rPr lang="he-IL" altLang="he-IL" sz="919" b="1">
                <a:solidFill>
                  <a:srgbClr val="1E1E1E"/>
                </a:solidFill>
                <a:latin typeface="Arial"/>
              </a:rPr>
              <a:t>מאגר מורים</a:t>
            </a:r>
          </a:p>
          <a:p>
            <a:pPr algn="r" rtl="1"/>
            <a:r>
              <a:rPr lang="he-IL" altLang="he-IL" sz="900" u="sng">
                <a:solidFill>
                  <a:srgbClr val="800080"/>
                </a:solidFill>
                <a:latin typeface="Arial"/>
                <a:hlinkClick r:id="rId5"/>
              </a:rPr>
              <a:t>↗ פתיחת המקור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19088" y="3703320"/>
            <a:ext cx="4251960" cy="1920240"/>
          </a:xfrm>
          <a:prstGeom prst="roundRect">
            <a:avLst/>
          </a:prstGeom>
          <a:solidFill>
            <a:srgbClr val="EDF8F0"/>
          </a:solidFill>
          <a:ln>
            <a:solidFill>
              <a:srgbClr val="C6D3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91440" rIns="109728" rtlCol="0" anchor="t"/>
          <a:lstStyle/>
          <a:p>
            <a:pPr algn="r" rtl="1"/>
            <a:r>
              <a:rPr lang="he-IL" altLang="he-IL" sz="1400" b="1" u="sng">
                <a:solidFill>
                  <a:srgbClr val="800080"/>
                </a:solidFill>
                <a:latin typeface="Arial"/>
                <a:hlinkClick r:id="rId6"/>
              </a:rPr>
              <a:t>מכון ויצמן – חינוך מתמטי</a:t>
            </a:r>
          </a:p>
          <a:p>
            <a:pPr algn="r" rtl="1"/>
            <a:r>
              <a:rPr lang="he-IL" altLang="he-IL" sz="1030">
                <a:solidFill>
                  <a:srgbClr val="1E1E1E"/>
                </a:solidFill>
                <a:latin typeface="Arial"/>
              </a:rPr>
              <a:t>פרויקטים, חומרי העשרה, פיתוח מקצועי ויוזמות של חינוך מתמטי. מתאים במיוחד להדרכה, חקר וחשיבה מעבר לבגרות.</a:t>
            </a:r>
          </a:p>
          <a:p>
            <a:pPr algn="r" rtl="1"/>
            <a:r>
              <a:rPr lang="he-IL" altLang="he-IL" sz="919" b="1">
                <a:solidFill>
                  <a:srgbClr val="1E1E1E"/>
                </a:solidFill>
                <a:latin typeface="Arial"/>
              </a:rPr>
              <a:t>העשרה ופיתוח מקצועי</a:t>
            </a:r>
          </a:p>
          <a:p>
            <a:pPr algn="r" rtl="1"/>
            <a:r>
              <a:rPr lang="he-IL" altLang="he-IL" sz="900" u="sng">
                <a:solidFill>
                  <a:srgbClr val="800080"/>
                </a:solidFill>
                <a:latin typeface="Arial"/>
                <a:hlinkClick r:id="rId6"/>
              </a:rPr>
              <a:t>↗ פתיחת המקור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01168"/>
            <a:ext cx="1115568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rtl="1"/>
            <a:r>
              <a:rPr lang="he-IL" altLang="he-IL" sz="2500" b="1">
                <a:solidFill>
                  <a:srgbClr val="1E1E1E"/>
                </a:solidFill>
                <a:latin typeface="Arial"/>
              </a:rPr>
              <a:t>כשהתלמיד צריך ללמוד לבד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758952"/>
            <a:ext cx="1115568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rtl="1"/>
            <a:r>
              <a:rPr lang="he-IL" altLang="he-IL" sz="1150">
                <a:solidFill>
                  <a:srgbClr val="1E1E1E"/>
                </a:solidFill>
                <a:latin typeface="Arial"/>
              </a:rPr>
              <a:t>מקורות שאפשר להפנות אליהם תלמיד לחזרה, השלמה, תרגול או למידה עצמאית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94360" y="1280160"/>
            <a:ext cx="3474720" cy="2103120"/>
          </a:xfrm>
          <a:prstGeom prst="roundRect">
            <a:avLst/>
          </a:prstGeom>
          <a:solidFill>
            <a:srgbClr val="EDF8F0"/>
          </a:solidFill>
          <a:ln>
            <a:solidFill>
              <a:srgbClr val="C6D3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91440" rIns="109728" rtlCol="0" anchor="t"/>
          <a:lstStyle/>
          <a:p>
            <a:pPr algn="r" rtl="1"/>
            <a:r>
              <a:rPr lang="he-IL" altLang="he-IL" sz="1400" b="1" u="sng">
                <a:solidFill>
                  <a:srgbClr val="800080"/>
                </a:solidFill>
                <a:latin typeface="Arial"/>
                <a:hlinkClick r:id="rId2"/>
              </a:rPr>
              <a:t>קמפוס IL</a:t>
            </a:r>
          </a:p>
          <a:p>
            <a:pPr algn="r" rtl="1"/>
            <a:r>
              <a:rPr lang="he-IL" altLang="he-IL" sz="1030">
                <a:solidFill>
                  <a:srgbClr val="1E1E1E"/>
                </a:solidFill>
                <a:latin typeface="Arial"/>
              </a:rPr>
              <a:t>קורסים ממשלתיים ללמידה עצמית, כולל חומרי בגרות במתמטיקה. מתאים לתלמיד שרוצה מסלול מסודר עם סרטונים ותרגול.</a:t>
            </a:r>
          </a:p>
          <a:p>
            <a:pPr algn="r" rtl="1"/>
            <a:r>
              <a:rPr lang="he-IL" altLang="he-IL" sz="919" b="1">
                <a:solidFill>
                  <a:srgbClr val="1E1E1E"/>
                </a:solidFill>
                <a:latin typeface="Arial"/>
              </a:rPr>
              <a:t>חינם</a:t>
            </a:r>
          </a:p>
          <a:p>
            <a:pPr algn="r" rtl="1"/>
            <a:r>
              <a:rPr lang="he-IL" altLang="he-IL" sz="900" u="sng">
                <a:solidFill>
                  <a:srgbClr val="800080"/>
                </a:solidFill>
                <a:latin typeface="Arial"/>
                <a:hlinkClick r:id="rId2"/>
              </a:rPr>
              <a:t>↗ פתיחת המקור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343400" y="1280160"/>
            <a:ext cx="3474720" cy="2103120"/>
          </a:xfrm>
          <a:prstGeom prst="roundRect">
            <a:avLst/>
          </a:prstGeom>
          <a:solidFill>
            <a:srgbClr val="EFF5FA"/>
          </a:solidFill>
          <a:ln>
            <a:solidFill>
              <a:srgbClr val="C6D3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91440" rIns="109728" rtlCol="0" anchor="t"/>
          <a:lstStyle/>
          <a:p>
            <a:pPr algn="r" rtl="1"/>
            <a:r>
              <a:rPr lang="he-IL" altLang="he-IL" sz="1400" b="1" u="sng">
                <a:solidFill>
                  <a:srgbClr val="800080"/>
                </a:solidFill>
                <a:latin typeface="Arial"/>
                <a:hlinkClick r:id="rId3"/>
              </a:rPr>
              <a:t>ד״ר אפי כהן</a:t>
            </a:r>
          </a:p>
          <a:p>
            <a:pPr algn="r" rtl="1"/>
            <a:r>
              <a:rPr lang="he-IL" altLang="he-IL" sz="1030">
                <a:solidFill>
                  <a:srgbClr val="1E1E1E"/>
                </a:solidFill>
                <a:latin typeface="Arial"/>
              </a:rPr>
              <a:t>ספרים וחומרים דיגיטליים ל־5 יח״ל, בנויים כשיעורים עם הסבר, דוגמאות ותרגול. מקור טוב גם למורה וגם לתלמיד.</a:t>
            </a:r>
          </a:p>
          <a:p>
            <a:pPr algn="r" rtl="1"/>
            <a:r>
              <a:rPr lang="he-IL" altLang="he-IL" sz="919" b="1">
                <a:solidFill>
                  <a:srgbClr val="1E1E1E"/>
                </a:solidFill>
                <a:latin typeface="Arial"/>
              </a:rPr>
              <a:t>ספר + גישה דיגיטלית</a:t>
            </a:r>
          </a:p>
          <a:p>
            <a:pPr algn="r" rtl="1"/>
            <a:r>
              <a:rPr lang="he-IL" altLang="he-IL" sz="900" u="sng">
                <a:solidFill>
                  <a:srgbClr val="800080"/>
                </a:solidFill>
                <a:latin typeface="Arial"/>
                <a:hlinkClick r:id="rId3"/>
              </a:rPr>
              <a:t>↗ פתיחת המקור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092440" y="1280160"/>
            <a:ext cx="3474720" cy="2103120"/>
          </a:xfrm>
          <a:prstGeom prst="roundRect">
            <a:avLst/>
          </a:prstGeom>
          <a:solidFill>
            <a:srgbClr val="FCF7E6"/>
          </a:solidFill>
          <a:ln>
            <a:solidFill>
              <a:srgbClr val="C6D3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91440" rIns="109728" rtlCol="0" anchor="t"/>
          <a:lstStyle/>
          <a:p>
            <a:pPr algn="r" rtl="1"/>
            <a:r>
              <a:rPr lang="he-IL" altLang="he-IL" sz="1400" b="1" u="sng">
                <a:solidFill>
                  <a:srgbClr val="800080"/>
                </a:solidFill>
                <a:latin typeface="Arial"/>
                <a:hlinkClick r:id="rId4"/>
              </a:rPr>
              <a:t>GOOL – 5 יח״ל</a:t>
            </a:r>
          </a:p>
          <a:p>
            <a:pPr algn="r" rtl="1"/>
            <a:r>
              <a:rPr lang="he-IL" altLang="he-IL" sz="1030">
                <a:solidFill>
                  <a:srgbClr val="1E1E1E"/>
                </a:solidFill>
                <a:latin typeface="Arial"/>
              </a:rPr>
              <a:t>קורסי וידאו, תרגילים ופתרונות; קיימים קורסים ייעודיים ל־571. ספרי תרגול ניתנים להורדה מהאתר.</a:t>
            </a:r>
          </a:p>
          <a:p>
            <a:pPr algn="r" rtl="1"/>
            <a:r>
              <a:rPr lang="he-IL" altLang="he-IL" sz="919" b="1">
                <a:solidFill>
                  <a:srgbClr val="1E1E1E"/>
                </a:solidFill>
                <a:latin typeface="Arial"/>
              </a:rPr>
              <a:t>חלק חינמי • קורס מלא בתשלום</a:t>
            </a:r>
          </a:p>
          <a:p>
            <a:pPr algn="r" rtl="1"/>
            <a:r>
              <a:rPr lang="he-IL" altLang="he-IL" sz="900" u="sng">
                <a:solidFill>
                  <a:srgbClr val="800080"/>
                </a:solidFill>
                <a:latin typeface="Arial"/>
                <a:hlinkClick r:id="rId4"/>
              </a:rPr>
              <a:t>↗ פתיחת המקור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468880" y="3794760"/>
            <a:ext cx="3474720" cy="1828800"/>
          </a:xfrm>
          <a:prstGeom prst="roundRect">
            <a:avLst/>
          </a:prstGeom>
          <a:solidFill>
            <a:srgbClr val="F4F0FA"/>
          </a:solidFill>
          <a:ln>
            <a:solidFill>
              <a:srgbClr val="C6D3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91440" rIns="109728" rtlCol="0" anchor="t"/>
          <a:lstStyle/>
          <a:p>
            <a:pPr algn="r" rtl="1"/>
            <a:r>
              <a:rPr lang="he-IL" altLang="he-IL" sz="1400" b="1" u="sng">
                <a:solidFill>
                  <a:srgbClr val="800080"/>
                </a:solidFill>
                <a:latin typeface="Arial"/>
                <a:hlinkClick r:id="rId2"/>
              </a:rPr>
              <a:t>אביב צנזור</a:t>
            </a:r>
          </a:p>
          <a:p>
            <a:pPr algn="r" rtl="1"/>
            <a:r>
              <a:rPr lang="he-IL" altLang="he-IL" sz="1030">
                <a:solidFill>
                  <a:srgbClr val="1E1E1E"/>
                </a:solidFill>
                <a:latin typeface="Arial"/>
              </a:rPr>
              <a:t>להזכיר כמקור איכותי ללמידה מתמטית בווידאו ולפרויקטים בשיתוף מערכת החינוך. מתאים במיוחד ללמידה עצמאית בהמשך הדרך.</a:t>
            </a:r>
          </a:p>
          <a:p>
            <a:pPr algn="r" rtl="1"/>
            <a:r>
              <a:rPr lang="he-IL" altLang="he-IL" sz="919" b="1">
                <a:solidFill>
                  <a:srgbClr val="1E1E1E"/>
                </a:solidFill>
                <a:latin typeface="Arial"/>
              </a:rPr>
              <a:t>וידאו • למידה עצמית</a:t>
            </a:r>
          </a:p>
          <a:p>
            <a:pPr algn="r" rtl="1"/>
            <a:r>
              <a:rPr lang="he-IL" altLang="he-IL" sz="900" u="sng">
                <a:solidFill>
                  <a:srgbClr val="800080"/>
                </a:solidFill>
                <a:latin typeface="Arial"/>
                <a:hlinkClick r:id="rId2"/>
              </a:rPr>
              <a:t>↗ פתיחת המקור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45352" y="3794760"/>
            <a:ext cx="3474720" cy="1828800"/>
          </a:xfrm>
          <a:prstGeom prst="roundRect">
            <a:avLst/>
          </a:prstGeom>
          <a:solidFill>
            <a:srgbClr val="FCF0F0"/>
          </a:solidFill>
          <a:ln>
            <a:solidFill>
              <a:srgbClr val="C6D3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91440" rIns="109728" rtlCol="0" anchor="t"/>
          <a:lstStyle/>
          <a:p>
            <a:pPr algn="r" rtl="1"/>
            <a:r>
              <a:rPr lang="he-IL" altLang="he-IL" sz="1400" b="1">
                <a:solidFill>
                  <a:srgbClr val="1E1E1E"/>
                </a:solidFill>
                <a:latin typeface="Arial"/>
              </a:rPr>
              <a:t>עיקרון ההפניה</a:t>
            </a:r>
          </a:p>
          <a:p>
            <a:pPr algn="r" rtl="1"/>
            <a:r>
              <a:rPr lang="he-IL" altLang="he-IL" sz="1030">
                <a:solidFill>
                  <a:srgbClr val="1E1E1E"/>
                </a:solidFill>
                <a:latin typeface="Arial"/>
              </a:rPr>
              <a:t>לא לשלוח תלמיד ל׳אינטרנט׳. לתת לו יעד: מה ללמוד, באיזה מקור, עד איפה, ואיזה תרגיל לבצע בסיום.</a:t>
            </a:r>
          </a:p>
          <a:p>
            <a:pPr algn="r" rtl="1"/>
            <a:r>
              <a:rPr lang="he-IL" altLang="he-IL" sz="919" b="1">
                <a:solidFill>
                  <a:srgbClr val="1E1E1E"/>
                </a:solidFill>
                <a:latin typeface="Arial"/>
              </a:rPr>
              <a:t>כלי טוב + משימה ברורה = למידה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5897880"/>
            <a:ext cx="1069848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rtl="1"/>
            <a:r>
              <a:rPr sz="950">
                <a:solidFill>
                  <a:srgbClr val="18304A"/>
                </a:solidFill>
                <a:latin typeface="Arial"/>
              </a:rPr>
              <a:t>קמפוס IL: ללא עלות; כולל שיעורים מוקלטים ותרגול עצמי. למורה יש ממשק „בלנדר” למעקב ברמת כיתה, תלמיד ושאלה.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01168"/>
            <a:ext cx="1115568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rtl="1"/>
            <a:r>
              <a:rPr lang="he-IL" altLang="he-IL" sz="2500" b="1">
                <a:solidFill>
                  <a:srgbClr val="1E1E1E"/>
                </a:solidFill>
                <a:latin typeface="Arial"/>
              </a:rPr>
              <a:t>לראות את המתמטיקה: המחשה, חקר וגרפים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758952"/>
            <a:ext cx="1115568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rtl="1"/>
            <a:r>
              <a:rPr lang="he-IL" altLang="he-IL" sz="1150">
                <a:solidFill>
                  <a:srgbClr val="1E1E1E"/>
                </a:solidFill>
                <a:latin typeface="Arial"/>
              </a:rPr>
              <a:t>כלים שמאפשרים לתלמיד לשנות פרמטר, לראות מה קורה, לשער — ואז להוכיח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371600"/>
            <a:ext cx="3337560" cy="4206240"/>
          </a:xfrm>
          <a:prstGeom prst="roundRect">
            <a:avLst/>
          </a:prstGeom>
          <a:solidFill>
            <a:srgbClr val="EDF8F0"/>
          </a:solidFill>
          <a:ln>
            <a:solidFill>
              <a:srgbClr val="C6D3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91440" rIns="109728" rtlCol="0" anchor="t"/>
          <a:lstStyle/>
          <a:p>
            <a:pPr algn="r" rtl="1"/>
            <a:r>
              <a:rPr lang="he-IL" altLang="he-IL" sz="1400" b="1" u="sng">
                <a:solidFill>
                  <a:srgbClr val="800080"/>
                </a:solidFill>
                <a:latin typeface="Arial"/>
                <a:hlinkClick r:id="rId2"/>
              </a:rPr>
              <a:t>GeoGebra</a:t>
            </a:r>
          </a:p>
          <a:p>
            <a:pPr algn="r" rtl="1"/>
            <a:r>
              <a:rPr lang="he-IL" altLang="he-IL" sz="1030">
                <a:solidFill>
                  <a:srgbClr val="1E1E1E"/>
                </a:solidFill>
                <a:latin typeface="Arial"/>
              </a:rPr>
              <a:t>גאומטריה, אלגברה, גרפים ויישומונים דינמיים. חזק במיוחד בטריגונומטריה, גאומטריה, פרמטרים, קיצון וקשר פונקציה–נגזרת.</a:t>
            </a:r>
          </a:p>
          <a:p>
            <a:pPr algn="r" rtl="1"/>
            <a:r>
              <a:rPr lang="he-IL" altLang="he-IL" sz="919" b="1">
                <a:solidFill>
                  <a:srgbClr val="1E1E1E"/>
                </a:solidFill>
                <a:latin typeface="Arial"/>
              </a:rPr>
              <a:t>חינם • חקר והמחשה</a:t>
            </a:r>
          </a:p>
          <a:p>
            <a:pPr algn="r" rtl="1"/>
            <a:r>
              <a:rPr lang="he-IL" altLang="he-IL" sz="900" u="sng">
                <a:solidFill>
                  <a:srgbClr val="800080"/>
                </a:solidFill>
                <a:latin typeface="Arial"/>
                <a:hlinkClick r:id="rId2"/>
              </a:rPr>
              <a:t>↗ פתיחת המקור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434840" y="1371600"/>
            <a:ext cx="3337560" cy="4206240"/>
          </a:xfrm>
          <a:prstGeom prst="roundRect">
            <a:avLst/>
          </a:prstGeom>
          <a:solidFill>
            <a:srgbClr val="EFF5FA"/>
          </a:solidFill>
          <a:ln>
            <a:solidFill>
              <a:srgbClr val="C6D3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91440" rIns="109728" rtlCol="0" anchor="t"/>
          <a:lstStyle/>
          <a:p>
            <a:pPr algn="r" rtl="1"/>
            <a:r>
              <a:rPr lang="he-IL" altLang="he-IL" sz="1400" b="1" u="sng">
                <a:solidFill>
                  <a:srgbClr val="800080"/>
                </a:solidFill>
                <a:latin typeface="Arial"/>
                <a:hlinkClick r:id="rId3"/>
              </a:rPr>
              <a:t>Desmos</a:t>
            </a:r>
          </a:p>
          <a:p>
            <a:pPr algn="r" rtl="1"/>
            <a:r>
              <a:rPr lang="he-IL" altLang="he-IL" sz="1030">
                <a:solidFill>
                  <a:srgbClr val="1E1E1E"/>
                </a:solidFill>
                <a:latin typeface="Arial"/>
              </a:rPr>
              <a:t>גרפים ופעילויות אינטראקטיביות פשוטות להפעלה. מצוין לבניית אינטואיציה סביב טרנספורמציות, פרמטרים, חיתוכים והתנהגות פונקציות.</a:t>
            </a:r>
          </a:p>
          <a:p>
            <a:pPr algn="r" rtl="1"/>
            <a:r>
              <a:rPr lang="he-IL" altLang="he-IL" sz="919" b="1">
                <a:solidFill>
                  <a:srgbClr val="1E1E1E"/>
                </a:solidFill>
                <a:latin typeface="Arial"/>
              </a:rPr>
              <a:t>חינם • מהיר בכיתה</a:t>
            </a:r>
          </a:p>
          <a:p>
            <a:pPr algn="r" rtl="1"/>
            <a:r>
              <a:rPr lang="he-IL" altLang="he-IL" sz="900" u="sng">
                <a:solidFill>
                  <a:srgbClr val="800080"/>
                </a:solidFill>
                <a:latin typeface="Arial"/>
                <a:hlinkClick r:id="rId3"/>
              </a:rPr>
              <a:t>↗ פתיחת המקור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138160" y="1371600"/>
            <a:ext cx="3337560" cy="4206240"/>
          </a:xfrm>
          <a:prstGeom prst="roundRect">
            <a:avLst/>
          </a:prstGeom>
          <a:solidFill>
            <a:srgbClr val="F4F0FA"/>
          </a:solidFill>
          <a:ln>
            <a:solidFill>
              <a:srgbClr val="C6D3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91440" rIns="109728" rtlCol="0" anchor="t"/>
          <a:lstStyle/>
          <a:p>
            <a:pPr algn="r" rtl="1"/>
            <a:r>
              <a:rPr lang="he-IL" altLang="he-IL" sz="1400" b="1" u="sng">
                <a:solidFill>
                  <a:srgbClr val="800080"/>
                </a:solidFill>
                <a:latin typeface="Arial"/>
                <a:hlinkClick r:id="rId4"/>
              </a:rPr>
              <a:t>המרכז הארצי + פטל</a:t>
            </a:r>
          </a:p>
          <a:p>
            <a:pPr algn="r" rtl="1"/>
            <a:r>
              <a:rPr lang="he-IL" altLang="he-IL" sz="1030">
                <a:solidFill>
                  <a:srgbClr val="1E1E1E"/>
                </a:solidFill>
                <a:latin typeface="Arial"/>
              </a:rPr>
              <a:t>במקום להתחיל מאפס, אפשר לחפש יישומון או פעילות שכבר פותחו פדגוגית. זה חוסך זמן ומוסיף שאלות מנחות סביב ההמחשה.</a:t>
            </a:r>
          </a:p>
          <a:p>
            <a:pPr algn="r" rtl="1"/>
            <a:r>
              <a:rPr lang="he-IL" altLang="he-IL" sz="919" b="1">
                <a:solidFill>
                  <a:srgbClr val="1E1E1E"/>
                </a:solidFill>
                <a:latin typeface="Arial"/>
              </a:rPr>
              <a:t>פעילות + פדגוגיה</a:t>
            </a:r>
          </a:p>
          <a:p>
            <a:pPr algn="r" rtl="1"/>
            <a:r>
              <a:rPr lang="he-IL" altLang="he-IL" sz="900" u="sng">
                <a:solidFill>
                  <a:srgbClr val="800080"/>
                </a:solidFill>
                <a:latin typeface="Arial"/>
                <a:hlinkClick r:id="rId4"/>
              </a:rPr>
              <a:t>↗ פתיחת המקור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91544" y="343408"/>
            <a:ext cx="3610284" cy="4770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rtl="1"/>
            <a:r>
              <a:rPr lang="he-IL" altLang="he-IL" sz="2500" b="1" dirty="0">
                <a:solidFill>
                  <a:srgbClr val="1E1E1E"/>
                </a:solidFill>
                <a:latin typeface="Arial"/>
              </a:rPr>
              <a:t>מה עושים עבור כל מטרה?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4400" y="1280160"/>
            <a:ext cx="10332720" cy="713232"/>
          </a:xfrm>
          <a:prstGeom prst="roundRect">
            <a:avLst/>
          </a:prstGeom>
          <a:solidFill>
            <a:srgbClr val="EDF8F0"/>
          </a:solidFill>
          <a:ln>
            <a:solidFill>
              <a:srgbClr val="CDD8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he-IL" altLang="he-IL" sz="1400" dirty="0">
                <a:solidFill>
                  <a:srgbClr val="1E1E1E"/>
                </a:solidFill>
                <a:latin typeface="Arial"/>
              </a:rPr>
              <a:t> תלמיד לא הבין נושא מהשיעור  ←  קמפוס IL • אפי כהן • GOOL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2084831"/>
            <a:ext cx="10332720" cy="713232"/>
          </a:xfrm>
          <a:prstGeom prst="roundRect">
            <a:avLst/>
          </a:prstGeom>
          <a:solidFill>
            <a:srgbClr val="EFF5FA"/>
          </a:solidFill>
          <a:ln>
            <a:solidFill>
              <a:srgbClr val="CDD8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he-IL" altLang="he-IL" sz="1400" dirty="0">
                <a:solidFill>
                  <a:srgbClr val="1E1E1E"/>
                </a:solidFill>
                <a:latin typeface="Arial"/>
              </a:rPr>
              <a:t>תלמיד צריך תרגול מדורג  ←  </a:t>
            </a:r>
            <a:r>
              <a:rPr lang="he-IL" altLang="he-IL" sz="1400" dirty="0" err="1">
                <a:solidFill>
                  <a:srgbClr val="1E1E1E"/>
                </a:solidFill>
                <a:latin typeface="Arial"/>
              </a:rPr>
              <a:t>Classit</a:t>
            </a:r>
            <a:r>
              <a:rPr lang="he-IL" altLang="he-IL" sz="1400" dirty="0">
                <a:solidFill>
                  <a:srgbClr val="1E1E1E"/>
                </a:solidFill>
                <a:latin typeface="Arial"/>
              </a:rPr>
              <a:t> • פטל • חומרי 571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14400" y="2889503"/>
            <a:ext cx="10332720" cy="713232"/>
          </a:xfrm>
          <a:prstGeom prst="roundRect">
            <a:avLst/>
          </a:prstGeom>
          <a:solidFill>
            <a:srgbClr val="EDF8F0"/>
          </a:solidFill>
          <a:ln>
            <a:solidFill>
              <a:srgbClr val="CDD8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he-IL" altLang="he-IL" sz="1400">
                <a:solidFill>
                  <a:srgbClr val="1E1E1E"/>
                </a:solidFill>
                <a:latin typeface="Arial"/>
              </a:rPr>
              <a:t>צריך המחשה של גרף/פרמטר  ←  GeoGebra • Desmos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14400" y="3694176"/>
            <a:ext cx="10332720" cy="713232"/>
          </a:xfrm>
          <a:prstGeom prst="roundRect">
            <a:avLst/>
          </a:prstGeom>
          <a:solidFill>
            <a:srgbClr val="EFF5FA"/>
          </a:solidFill>
          <a:ln>
            <a:solidFill>
              <a:srgbClr val="CDD8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he-IL" altLang="he-IL" sz="1400">
                <a:solidFill>
                  <a:srgbClr val="1E1E1E"/>
                </a:solidFill>
                <a:latin typeface="Arial"/>
              </a:rPr>
              <a:t>אני רוצה פעילות חקר לכיתה  ←  פטל • המרכז הארצי • רמזור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14400" y="4498848"/>
            <a:ext cx="10332720" cy="713232"/>
          </a:xfrm>
          <a:prstGeom prst="roundRect">
            <a:avLst/>
          </a:prstGeom>
          <a:solidFill>
            <a:srgbClr val="EDF8F0"/>
          </a:solidFill>
          <a:ln>
            <a:solidFill>
              <a:srgbClr val="CDD8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he-IL" altLang="he-IL" sz="1400">
                <a:solidFill>
                  <a:srgbClr val="1E1E1E"/>
                </a:solidFill>
                <a:latin typeface="Arial"/>
              </a:rPr>
              <a:t>אני רוצה להעמיק בהוראת חדו״א  ←  ללמוד וללמד אנליזה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14400" y="5303520"/>
            <a:ext cx="10332720" cy="713232"/>
          </a:xfrm>
          <a:prstGeom prst="roundRect">
            <a:avLst/>
          </a:prstGeom>
          <a:solidFill>
            <a:srgbClr val="EFF5FA"/>
          </a:solidFill>
          <a:ln>
            <a:solidFill>
              <a:srgbClr val="CDD8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he-IL" altLang="he-IL" sz="1400">
                <a:solidFill>
                  <a:srgbClr val="1E1E1E"/>
                </a:solidFill>
                <a:latin typeface="Arial"/>
              </a:rPr>
              <a:t>אני מחפש רעיון/משימה לא שגרתית  ←  פיצוחים • פוליה–קילפטריק • מאגרי המרכז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01168"/>
            <a:ext cx="1115568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rtl="1"/>
            <a:r>
              <a:rPr lang="he-IL" altLang="he-IL" sz="2500" b="1" u="sng">
                <a:solidFill>
                  <a:srgbClr val="800080"/>
                </a:solidFill>
                <a:latin typeface="Arial"/>
                <a:hlinkClick r:id="rId2"/>
              </a:rPr>
              <a:t>נקודת פתיחה אחת ששווה לשמור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758952"/>
            <a:ext cx="1115568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rtl="1"/>
            <a:r>
              <a:rPr lang="he-IL" altLang="he-IL" sz="1150" u="sng">
                <a:solidFill>
                  <a:srgbClr val="800080"/>
                </a:solidFill>
                <a:latin typeface="Arial"/>
                <a:hlinkClick r:id="rId2"/>
              </a:rPr>
              <a:t>משרד החינוך מרכז בעמוד אחד מאגרים, יישומונים ואתרים להוראת מתמטיקה בחטיבה העליונה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4400" y="1371600"/>
            <a:ext cx="10332720" cy="2743200"/>
          </a:xfrm>
          <a:prstGeom prst="roundRect">
            <a:avLst/>
          </a:prstGeom>
          <a:solidFill>
            <a:srgbClr val="EDF8F0"/>
          </a:solidFill>
          <a:ln>
            <a:solidFill>
              <a:srgbClr val="C6D3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91440" rIns="109728" rtlCol="0" anchor="t"/>
          <a:lstStyle/>
          <a:p>
            <a:pPr algn="r" rtl="1"/>
            <a:r>
              <a:rPr lang="he-IL" altLang="he-IL" sz="1400" b="1" u="sng">
                <a:solidFill>
                  <a:srgbClr val="800080"/>
                </a:solidFill>
                <a:latin typeface="Arial"/>
                <a:hlinkClick r:id="rId2"/>
              </a:rPr>
              <a:t>ספרי לימוד, סביבות תוכן, יישומונים ומאגרי מידע – משרד החינוך</a:t>
            </a:r>
          </a:p>
          <a:p>
            <a:pPr algn="r" rtl="1"/>
            <a:r>
              <a:rPr lang="he-IL" altLang="he-IL" sz="1030" u="sng">
                <a:solidFill>
                  <a:srgbClr val="800080"/>
                </a:solidFill>
                <a:latin typeface="Arial"/>
              </a:rPr>
              <a:t>העמוד מפנה בין היתר למרכז הארצי למורים, GeoGebra, Desmos, האתגר 5, רמזור, מאגרי אוריינות, התיכון הווירטואלי, עדש״ה ואוסף הבעיות של פוליה–קירקפטריק.</a:t>
            </a:r>
            <a:br/>
            <a:br/>
            <a:r>
              <a:rPr lang="he-IL" altLang="he-IL">
                <a:solidFill/>
                <a:latin typeface="Arial"/>
              </a:rPr>
              <a:t>זה מקום טוב להתחיל ממנו כאשר מחפשים משאב שאפשר להציג בהדרכה רשמית.</a:t>
            </a:r>
          </a:p>
          <a:p>
            <a:pPr algn="r" rtl="1"/>
            <a:r>
              <a:rPr lang="he-IL" altLang="he-IL" sz="919" b="1">
                <a:solidFill>
                  <a:srgbClr val="1A3450"/>
                </a:solidFill>
                <a:latin typeface="Arial"/>
              </a:rPr>
              <a:t>⭐ לשמור במועדפים</a:t>
            </a:r>
          </a:p>
          <a:p>
            <a:pPr algn="r" rtl="1"/>
            <a:r>
              <a:rPr lang="he-IL" altLang="he-IL" sz="900" u="sng">
                <a:solidFill>
                  <a:srgbClr val="800080"/>
                </a:solidFill>
                <a:latin typeface="Arial"/>
                <a:hlinkClick r:id="rId2"/>
              </a:rPr>
              <a:t>↗ פתיחת המקור</a:t>
            </a:r>
          </a:p>
          <a:p>
            <a:pPr algn="r" rtl="1"/>
            <a:r>
              <a:rPr lang="he-IL" altLang="he-IL" sz="950" b="1">
                <a:solidFill>
                  <a:srgbClr val="232323"/>
                </a:solidFill>
                <a:latin typeface="Arial"/>
              </a:rPr>
              <a:t>הערה: נדרשת הרשמה כדי לצפות בתכנים.</a:t>
            </a:r>
          </a:p>
          <a:p>
            <a:pPr algn="r" rtl="1"/>
            <a:r>
              <a:rPr lang="he-IL" altLang="he-IL" sz="950" b="1">
                <a:solidFill>
                  <a:srgbClr val="232323"/>
                </a:solidFill>
                <a:latin typeface="Arial"/>
              </a:rPr>
              <a:t>הערה: נדרשת הרשמה כדי לצפות בתכנים.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011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rtl="1"/>
            <a:r>
              <a:rPr lang="he-IL" altLang="he-IL" sz="2700" b="1">
                <a:solidFill>
                  <a:srgbClr val="18304A"/>
                </a:solidFill>
                <a:latin typeface="Arial"/>
              </a:rPr>
              <a:t>אם מחר מבטלים את הבגרות — למה עדיין ללמד מתמטיקה?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325880"/>
            <a:ext cx="10332720" cy="109728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r" rtl="1"/>
            <a:r>
              <a:rPr lang="he-IL" altLang="he-IL" sz="2500" b="1">
                <a:solidFill>
                  <a:srgbClr val="202020"/>
                </a:solidFill>
                <a:latin typeface="Arial"/>
              </a:rPr>
              <a:t>לא כדי שכולם יחשבו אינטגרל בגיל 35.</a:t>
            </a:r>
          </a:p>
          <a:p>
            <a:pPr algn="r" rtl="1"/>
            <a:r>
              <a:rPr lang="he-IL" altLang="he-IL" sz="2800" b="1">
                <a:solidFill>
                  <a:srgbClr val="235896"/>
                </a:solidFill>
                <a:latin typeface="Arial"/>
              </a:rPr>
              <a:t>כדי שילמדו לחשוב כשהתשובה אינה מונחת לפניהם.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2971800"/>
            <a:ext cx="2057400" cy="1417320"/>
          </a:xfrm>
          <a:prstGeom prst="roundRect">
            <a:avLst/>
          </a:prstGeom>
          <a:solidFill>
            <a:srgbClr val="EDF8F0"/>
          </a:solidFill>
          <a:ln>
            <a:solidFill>
              <a:srgbClr val="C4D2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109728" rIns="137160" rtlCol="0" anchor="ctr"/>
          <a:lstStyle/>
          <a:p>
            <a:pPr algn="r" rtl="1"/>
            <a:r>
              <a:rPr lang="he-IL" altLang="he-IL" sz="1400" b="1">
                <a:solidFill>
                  <a:srgbClr val="235896"/>
                </a:solidFill>
                <a:latin typeface="Arial"/>
              </a:rPr>
              <a:t>אי־ודאות</a:t>
            </a:r>
          </a:p>
          <a:p>
            <a:pPr algn="r" rtl="1"/>
            <a:r>
              <a:rPr lang="he-IL" altLang="he-IL" sz="1050">
                <a:solidFill>
                  <a:srgbClr val="202020"/>
                </a:solidFill>
                <a:latin typeface="Arial"/>
              </a:rPr>
              <a:t>לקבל החלטה גם כשאין ודאות.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880360" y="2971800"/>
            <a:ext cx="2057400" cy="1417320"/>
          </a:xfrm>
          <a:prstGeom prst="roundRect">
            <a:avLst/>
          </a:prstGeom>
          <a:solidFill>
            <a:srgbClr val="F0F6FB"/>
          </a:solidFill>
          <a:ln>
            <a:solidFill>
              <a:srgbClr val="C4D2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109728" rIns="137160" rtlCol="0" anchor="ctr"/>
          <a:lstStyle/>
          <a:p>
            <a:pPr algn="r" rtl="1"/>
            <a:r>
              <a:rPr lang="he-IL" altLang="he-IL" sz="1400" b="1">
                <a:solidFill>
                  <a:srgbClr val="235896"/>
                </a:solidFill>
                <a:latin typeface="Arial"/>
              </a:rPr>
              <a:t>הוכחה</a:t>
            </a:r>
          </a:p>
          <a:p>
            <a:pPr algn="r" rtl="1"/>
            <a:r>
              <a:rPr lang="he-IL" altLang="he-IL" sz="1019">
                <a:solidFill>
                  <a:srgbClr val="202020"/>
                </a:solidFill>
                <a:latin typeface="Arial"/>
              </a:rPr>
              <a:t>להבדיל בין ״נראה נכון״ לבין ״אני יודע למה״.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74920" y="2971800"/>
            <a:ext cx="2057400" cy="1417320"/>
          </a:xfrm>
          <a:prstGeom prst="roundRect">
            <a:avLst/>
          </a:prstGeom>
          <a:solidFill>
            <a:srgbClr val="FDF7E5"/>
          </a:solidFill>
          <a:ln>
            <a:solidFill>
              <a:srgbClr val="C4D2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109728" rIns="137160" rtlCol="0" anchor="ctr"/>
          <a:lstStyle/>
          <a:p>
            <a:pPr algn="r" rtl="1"/>
            <a:r>
              <a:rPr lang="he-IL" altLang="he-IL" sz="1400" b="1">
                <a:solidFill>
                  <a:srgbClr val="235896"/>
                </a:solidFill>
                <a:latin typeface="Arial"/>
              </a:rPr>
              <a:t>דפוסים</a:t>
            </a:r>
          </a:p>
          <a:p>
            <a:pPr algn="r" rtl="1"/>
            <a:r>
              <a:rPr lang="he-IL" altLang="he-IL" sz="1050">
                <a:solidFill>
                  <a:srgbClr val="202020"/>
                </a:solidFill>
                <a:latin typeface="Arial"/>
              </a:rPr>
              <a:t>לזהות חוקיות ולנסח אותה.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269480" y="2971800"/>
            <a:ext cx="2057400" cy="1417320"/>
          </a:xfrm>
          <a:prstGeom prst="roundRect">
            <a:avLst/>
          </a:prstGeom>
          <a:solidFill>
            <a:srgbClr val="F6F1FB"/>
          </a:solidFill>
          <a:ln>
            <a:solidFill>
              <a:srgbClr val="C4D2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109728" rIns="137160" rtlCol="0" anchor="ctr"/>
          <a:lstStyle/>
          <a:p>
            <a:pPr algn="r" rtl="1"/>
            <a:r>
              <a:rPr lang="he-IL" altLang="he-IL" sz="1400" b="1">
                <a:solidFill>
                  <a:srgbClr val="235896"/>
                </a:solidFill>
                <a:latin typeface="Arial"/>
              </a:rPr>
              <a:t>שינוי</a:t>
            </a:r>
          </a:p>
          <a:p>
            <a:pPr algn="r" rtl="1"/>
            <a:r>
              <a:rPr lang="he-IL" altLang="he-IL" sz="1019">
                <a:solidFill>
                  <a:srgbClr val="202020"/>
                </a:solidFill>
                <a:latin typeface="Arial"/>
              </a:rPr>
              <a:t>להבין לא רק מצב — אלא קצב שינוי.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464040" y="2971800"/>
            <a:ext cx="2057400" cy="1417320"/>
          </a:xfrm>
          <a:prstGeom prst="roundRect">
            <a:avLst/>
          </a:prstGeom>
          <a:solidFill>
            <a:srgbClr val="EDF8F0"/>
          </a:solidFill>
          <a:ln>
            <a:solidFill>
              <a:srgbClr val="C4D2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109728" rIns="137160" rtlCol="0" anchor="ctr"/>
          <a:lstStyle/>
          <a:p>
            <a:pPr algn="r" rtl="1"/>
            <a:r>
              <a:rPr lang="he-IL" altLang="he-IL" sz="1400" b="1">
                <a:solidFill>
                  <a:srgbClr val="235896"/>
                </a:solidFill>
                <a:latin typeface="Arial"/>
              </a:rPr>
              <a:t>מודלים</a:t>
            </a:r>
          </a:p>
          <a:p>
            <a:pPr algn="r" rtl="1"/>
            <a:r>
              <a:rPr lang="he-IL" altLang="he-IL" sz="1000">
                <a:solidFill>
                  <a:srgbClr val="202020"/>
                </a:solidFill>
                <a:latin typeface="Arial"/>
              </a:rPr>
              <a:t>לתרגם עולם מורכב למבנה שאפשר לחשוב עליו.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7280" y="4892040"/>
            <a:ext cx="987552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rtl="1"/>
            <a:r>
              <a:rPr lang="he-IL" altLang="he-IL" sz="2500" b="1">
                <a:solidFill>
                  <a:srgbClr val="18304A"/>
                </a:solidFill>
                <a:latin typeface="Arial"/>
              </a:rPr>
              <a:t>מתמטיקה היא אימון באחריות אינטלקטואלית.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011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rtl="1"/>
            <a:r>
              <a:rPr lang="he-IL" altLang="he-IL" sz="2700" b="1">
                <a:solidFill>
                  <a:srgbClr val="18304A"/>
                </a:solidFill>
                <a:latin typeface="Arial"/>
              </a:rPr>
              <a:t>ומה מסתתר בתוך הנושאים של 571?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804672"/>
            <a:ext cx="111556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rtl="1"/>
            <a:r>
              <a:rPr lang="he-IL" altLang="he-IL" sz="1150">
                <a:solidFill>
                  <a:srgbClr val="235896"/>
                </a:solidFill>
                <a:latin typeface="Arial"/>
              </a:rPr>
              <a:t>לא רק פרקים לבגרות — כל נושא מאמן צורת חשיבה אחרת.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280160"/>
            <a:ext cx="5166360" cy="1024128"/>
          </a:xfrm>
          <a:prstGeom prst="roundRect">
            <a:avLst/>
          </a:prstGeom>
          <a:solidFill>
            <a:srgbClr val="EDF8F0"/>
          </a:solidFill>
          <a:ln>
            <a:solidFill>
              <a:srgbClr val="C4D2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109728" rIns="137160" rtlCol="0" anchor="ctr"/>
          <a:lstStyle/>
          <a:p>
            <a:pPr algn="r" rtl="1"/>
            <a:r>
              <a:rPr lang="he-IL" altLang="he-IL" sz="1400" b="1">
                <a:solidFill>
                  <a:srgbClr val="235896"/>
                </a:solidFill>
                <a:latin typeface="Arial"/>
              </a:rPr>
              <a:t>הסתברות</a:t>
            </a:r>
          </a:p>
          <a:p>
            <a:pPr algn="r" rtl="1"/>
            <a:r>
              <a:rPr lang="he-IL" altLang="he-IL" sz="1070">
                <a:solidFill>
                  <a:srgbClr val="202020"/>
                </a:solidFill>
                <a:latin typeface="Arial"/>
              </a:rPr>
              <a:t>איך חושבים בעולם של אי־ודאות?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2514600"/>
            <a:ext cx="5166360" cy="1024128"/>
          </a:xfrm>
          <a:prstGeom prst="roundRect">
            <a:avLst/>
          </a:prstGeom>
          <a:solidFill>
            <a:srgbClr val="F0F6FB"/>
          </a:solidFill>
          <a:ln>
            <a:solidFill>
              <a:srgbClr val="C4D2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109728" rIns="137160" rtlCol="0" anchor="ctr"/>
          <a:lstStyle/>
          <a:p>
            <a:pPr algn="r" rtl="1"/>
            <a:r>
              <a:rPr lang="he-IL" altLang="he-IL" sz="1400" b="1">
                <a:solidFill>
                  <a:srgbClr val="235896"/>
                </a:solidFill>
                <a:latin typeface="Arial"/>
              </a:rPr>
              <a:t>אינדוקציה</a:t>
            </a:r>
          </a:p>
          <a:p>
            <a:pPr algn="r" rtl="1"/>
            <a:r>
              <a:rPr lang="he-IL" altLang="he-IL" sz="1070">
                <a:solidFill>
                  <a:srgbClr val="202020"/>
                </a:solidFill>
                <a:latin typeface="Arial"/>
              </a:rPr>
              <a:t>מתי דוגמאות הופכות להוכחה?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3749039"/>
            <a:ext cx="5166360" cy="1024128"/>
          </a:xfrm>
          <a:prstGeom prst="roundRect">
            <a:avLst/>
          </a:prstGeom>
          <a:solidFill>
            <a:srgbClr val="FDF7E5"/>
          </a:solidFill>
          <a:ln>
            <a:solidFill>
              <a:srgbClr val="C4D2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109728" rIns="137160" rtlCol="0" anchor="ctr"/>
          <a:lstStyle/>
          <a:p>
            <a:pPr algn="r" rtl="1"/>
            <a:r>
              <a:rPr lang="he-IL" altLang="he-IL" sz="1400" b="1">
                <a:solidFill>
                  <a:srgbClr val="235896"/>
                </a:solidFill>
                <a:latin typeface="Arial"/>
              </a:rPr>
              <a:t>סדרות</a:t>
            </a:r>
          </a:p>
          <a:p>
            <a:pPr algn="r" rtl="1"/>
            <a:r>
              <a:rPr lang="he-IL" altLang="he-IL" sz="1070">
                <a:solidFill>
                  <a:srgbClr val="202020"/>
                </a:solidFill>
                <a:latin typeface="Arial"/>
              </a:rPr>
              <a:t>איך מזהים תהליך וחוקיות?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4983480"/>
            <a:ext cx="5166360" cy="1024128"/>
          </a:xfrm>
          <a:prstGeom prst="roundRect">
            <a:avLst/>
          </a:prstGeom>
          <a:solidFill>
            <a:srgbClr val="F6F1FB"/>
          </a:solidFill>
          <a:ln>
            <a:solidFill>
              <a:srgbClr val="C4D2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109728" rIns="137160" rtlCol="0" anchor="ctr"/>
          <a:lstStyle/>
          <a:p>
            <a:pPr algn="r" rtl="1"/>
            <a:r>
              <a:rPr lang="he-IL" altLang="he-IL" sz="1400" b="1">
                <a:solidFill>
                  <a:srgbClr val="235896"/>
                </a:solidFill>
                <a:latin typeface="Arial"/>
              </a:rPr>
              <a:t>גאומטריה</a:t>
            </a:r>
          </a:p>
          <a:p>
            <a:pPr algn="r" rtl="1"/>
            <a:r>
              <a:rPr lang="he-IL" altLang="he-IL" sz="1070">
                <a:solidFill>
                  <a:srgbClr val="202020"/>
                </a:solidFill>
                <a:latin typeface="Arial"/>
              </a:rPr>
              <a:t>איך מסיקים את מה שלא רואים ישירות?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72200" y="1280160"/>
            <a:ext cx="5166360" cy="1024128"/>
          </a:xfrm>
          <a:prstGeom prst="roundRect">
            <a:avLst/>
          </a:prstGeom>
          <a:solidFill>
            <a:srgbClr val="EDF8F0"/>
          </a:solidFill>
          <a:ln>
            <a:solidFill>
              <a:srgbClr val="C4D2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109728" rIns="137160" rtlCol="0" anchor="ctr"/>
          <a:lstStyle/>
          <a:p>
            <a:pPr algn="r" rtl="1"/>
            <a:r>
              <a:rPr lang="he-IL" altLang="he-IL" sz="1400" b="1">
                <a:solidFill>
                  <a:srgbClr val="235896"/>
                </a:solidFill>
                <a:latin typeface="Arial"/>
              </a:rPr>
              <a:t>טריגונומטריה</a:t>
            </a:r>
          </a:p>
          <a:p>
            <a:pPr algn="r" rtl="1"/>
            <a:r>
              <a:rPr lang="he-IL" altLang="he-IL" sz="1070">
                <a:solidFill>
                  <a:srgbClr val="202020"/>
                </a:solidFill>
                <a:latin typeface="Arial"/>
              </a:rPr>
              <a:t>איך מודדים דבר שאי אפשר למדוד ישירות?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72200" y="2514600"/>
            <a:ext cx="5166360" cy="1024128"/>
          </a:xfrm>
          <a:prstGeom prst="roundRect">
            <a:avLst/>
          </a:prstGeom>
          <a:solidFill>
            <a:srgbClr val="F0F6FB"/>
          </a:solidFill>
          <a:ln>
            <a:solidFill>
              <a:srgbClr val="C4D2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109728" rIns="137160" rtlCol="0" anchor="ctr"/>
          <a:lstStyle/>
          <a:p>
            <a:pPr algn="r" rtl="1"/>
            <a:r>
              <a:rPr lang="he-IL" altLang="he-IL" sz="1400" b="1">
                <a:solidFill>
                  <a:srgbClr val="235896"/>
                </a:solidFill>
                <a:latin typeface="Arial"/>
              </a:rPr>
              <a:t>נגזרת</a:t>
            </a:r>
          </a:p>
          <a:p>
            <a:pPr algn="r" rtl="1"/>
            <a:r>
              <a:rPr lang="he-IL" altLang="he-IL" sz="1070">
                <a:solidFill>
                  <a:srgbClr val="202020"/>
                </a:solidFill>
                <a:latin typeface="Arial"/>
              </a:rPr>
              <a:t>כמה מהר העולם משתנה עכשיו?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3749039"/>
            <a:ext cx="5166360" cy="1024128"/>
          </a:xfrm>
          <a:prstGeom prst="roundRect">
            <a:avLst/>
          </a:prstGeom>
          <a:solidFill>
            <a:srgbClr val="FDF7E5"/>
          </a:solidFill>
          <a:ln>
            <a:solidFill>
              <a:srgbClr val="C4D2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109728" rIns="137160" rtlCol="0" anchor="ctr"/>
          <a:lstStyle/>
          <a:p>
            <a:pPr algn="r" rtl="1"/>
            <a:r>
              <a:rPr lang="he-IL" altLang="he-IL" sz="1400" b="1">
                <a:solidFill>
                  <a:srgbClr val="235896"/>
                </a:solidFill>
                <a:latin typeface="Arial"/>
              </a:rPr>
              <a:t>אינטגרל</a:t>
            </a:r>
          </a:p>
          <a:p>
            <a:pPr algn="r" rtl="1"/>
            <a:r>
              <a:rPr lang="he-IL" altLang="he-IL" sz="1070">
                <a:solidFill>
                  <a:srgbClr val="202020"/>
                </a:solidFill>
                <a:latin typeface="Arial"/>
              </a:rPr>
              <a:t>איך שינויים קטנים מצטברים לתוצאה גדולה?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72200" y="5074920"/>
            <a:ext cx="5166360" cy="8686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rtl="1"/>
            <a:r>
              <a:rPr lang="he-IL" altLang="he-IL" sz="1500" b="1">
                <a:solidFill>
                  <a:srgbClr val="18304A"/>
                </a:solidFill>
                <a:latin typeface="Arial"/>
              </a:rPr>
              <a:t>אל תלמדו רק איך פותרים.</a:t>
            </a:r>
            <a:br/>
            <a:r>
              <a:rPr lang="he-IL" altLang="he-IL" sz="1500" b="1">
                <a:solidFill>
                  <a:srgbClr val="18304A"/>
                </a:solidFill>
                <a:latin typeface="Arial"/>
              </a:rPr>
              <a:t>שאלו: איזו שאלה גדולה הרעיון הזה בא לפתור?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1576</TotalTime>
  <Words>3326</Words>
  <Application>Microsoft Office PowerPoint</Application>
  <PresentationFormat>מסך רחב</PresentationFormat>
  <Paragraphs>464</Paragraphs>
  <Slides>24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2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24</vt:i4>
      </vt:variant>
    </vt:vector>
  </HeadingPairs>
  <TitlesOfParts>
    <vt:vector size="27" baseType="lpstr">
      <vt:lpstr>Arial</vt:lpstr>
      <vt:lpstr>Calibri</vt:lpstr>
      <vt:lpstr>Office Theme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subject/>
  <dc:creator>Admin</dc:creator>
  <cp:keywords/>
  <dc:description>generated using python-pptx</dc:description>
  <cp:lastModifiedBy>Admin</cp:lastModifiedBy>
  <cp:revision>19</cp:revision>
  <dcterms:created xsi:type="dcterms:W3CDTF">2013-01-27T09:14:16Z</dcterms:created>
  <dcterms:modified xsi:type="dcterms:W3CDTF">2026-08-30T19:09:44Z</dcterms:modified>
  <cp:category/>
</cp:coreProperties>
</file>