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62" r:id="rId3"/>
    <p:sldId id="261" r:id="rId4"/>
    <p:sldId id="256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69" r:id="rId14"/>
    <p:sldId id="273" r:id="rId15"/>
    <p:sldId id="272" r:id="rId16"/>
    <p:sldId id="271" r:id="rId17"/>
    <p:sldId id="274" r:id="rId18"/>
    <p:sldId id="275" r:id="rId19"/>
    <p:sldId id="276" r:id="rId20"/>
    <p:sldId id="315" r:id="rId21"/>
    <p:sldId id="316" r:id="rId22"/>
    <p:sldId id="31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8" r:id="rId6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55" d="100"/>
          <a:sy n="155" d="100"/>
        </p:scale>
        <p:origin x="1960" y="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324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4006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724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2788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277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307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990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121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735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1649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4234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D4333-2E2E-4307-83B7-67AE73634A9E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A4F90-C03C-4165-85B3-A289B22ED1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049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mp"/><Relationship Id="rId5" Type="http://schemas.openxmlformats.org/officeDocument/2006/relationships/image" Target="../media/image17.tmp"/><Relationship Id="rId4" Type="http://schemas.openxmlformats.org/officeDocument/2006/relationships/image" Target="../media/image16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2" Type="http://schemas.openxmlformats.org/officeDocument/2006/relationships/image" Target="../media/image42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2" Type="http://schemas.openxmlformats.org/officeDocument/2006/relationships/image" Target="../media/image43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mp"/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tmp"/><Relationship Id="rId5" Type="http://schemas.openxmlformats.org/officeDocument/2006/relationships/image" Target="../media/image48.tmp"/><Relationship Id="rId4" Type="http://schemas.openxmlformats.org/officeDocument/2006/relationships/image" Target="../media/image47.tm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mp"/><Relationship Id="rId2" Type="http://schemas.openxmlformats.org/officeDocument/2006/relationships/image" Target="../media/image50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mp"/><Relationship Id="rId2" Type="http://schemas.openxmlformats.org/officeDocument/2006/relationships/image" Target="../media/image52.tmp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tm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mp"/><Relationship Id="rId2" Type="http://schemas.openxmlformats.org/officeDocument/2006/relationships/image" Target="../media/image60.tmp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mp"/><Relationship Id="rId2" Type="http://schemas.openxmlformats.org/officeDocument/2006/relationships/image" Target="../media/image62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tmp"/><Relationship Id="rId4" Type="http://schemas.openxmlformats.org/officeDocument/2006/relationships/image" Target="../media/image64.tm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mp"/><Relationship Id="rId2" Type="http://schemas.openxmlformats.org/officeDocument/2006/relationships/image" Target="../media/image6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tmp"/><Relationship Id="rId5" Type="http://schemas.openxmlformats.org/officeDocument/2006/relationships/image" Target="../media/image69.tmp"/><Relationship Id="rId4" Type="http://schemas.openxmlformats.org/officeDocument/2006/relationships/image" Target="../media/image68.tmp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tmp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tmp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mp"/><Relationship Id="rId7" Type="http://schemas.openxmlformats.org/officeDocument/2006/relationships/image" Target="../media/image78.tmp"/><Relationship Id="rId2" Type="http://schemas.openxmlformats.org/officeDocument/2006/relationships/image" Target="../media/image73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tmp"/><Relationship Id="rId5" Type="http://schemas.openxmlformats.org/officeDocument/2006/relationships/image" Target="../media/image76.tmp"/><Relationship Id="rId4" Type="http://schemas.openxmlformats.org/officeDocument/2006/relationships/image" Target="../media/image75.tm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mp"/><Relationship Id="rId2" Type="http://schemas.openxmlformats.org/officeDocument/2006/relationships/image" Target="../media/image79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tmp"/><Relationship Id="rId4" Type="http://schemas.openxmlformats.org/officeDocument/2006/relationships/image" Target="../media/image81.tm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mp"/><Relationship Id="rId2" Type="http://schemas.openxmlformats.org/officeDocument/2006/relationships/image" Target="../media/image83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tmp"/><Relationship Id="rId4" Type="http://schemas.openxmlformats.org/officeDocument/2006/relationships/image" Target="../media/image85.tmp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tmp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tmp"/><Relationship Id="rId7" Type="http://schemas.openxmlformats.org/officeDocument/2006/relationships/image" Target="../media/image93.tmp"/><Relationship Id="rId2" Type="http://schemas.openxmlformats.org/officeDocument/2006/relationships/image" Target="../media/image88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tmp"/><Relationship Id="rId5" Type="http://schemas.openxmlformats.org/officeDocument/2006/relationships/image" Target="../media/image91.tmp"/><Relationship Id="rId4" Type="http://schemas.openxmlformats.org/officeDocument/2006/relationships/image" Target="../media/image90.tm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tmp"/><Relationship Id="rId2" Type="http://schemas.openxmlformats.org/officeDocument/2006/relationships/image" Target="../media/image94.tmp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tmp"/><Relationship Id="rId3" Type="http://schemas.openxmlformats.org/officeDocument/2006/relationships/image" Target="../media/image97.tmp"/><Relationship Id="rId7" Type="http://schemas.openxmlformats.org/officeDocument/2006/relationships/image" Target="../media/image101.tmp"/><Relationship Id="rId12" Type="http://schemas.openxmlformats.org/officeDocument/2006/relationships/image" Target="../media/image106.tmp"/><Relationship Id="rId2" Type="http://schemas.openxmlformats.org/officeDocument/2006/relationships/image" Target="../media/image96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tmp"/><Relationship Id="rId11" Type="http://schemas.openxmlformats.org/officeDocument/2006/relationships/image" Target="../media/image105.tmp"/><Relationship Id="rId5" Type="http://schemas.openxmlformats.org/officeDocument/2006/relationships/image" Target="../media/image99.tmp"/><Relationship Id="rId10" Type="http://schemas.openxmlformats.org/officeDocument/2006/relationships/image" Target="../media/image104.tmp"/><Relationship Id="rId4" Type="http://schemas.openxmlformats.org/officeDocument/2006/relationships/image" Target="../media/image98.tmp"/><Relationship Id="rId9" Type="http://schemas.openxmlformats.org/officeDocument/2006/relationships/image" Target="../media/image103.tmp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tmp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tmp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tmp"/><Relationship Id="rId2" Type="http://schemas.openxmlformats.org/officeDocument/2006/relationships/image" Target="../media/image109.tmp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tmp"/><Relationship Id="rId2" Type="http://schemas.openxmlformats.org/officeDocument/2006/relationships/image" Target="../media/image111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tmp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tmp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tmp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tmp"/><Relationship Id="rId2" Type="http://schemas.openxmlformats.org/officeDocument/2006/relationships/image" Target="../media/image116.tmp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tmp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</p:spPr>
        <p:txBody>
          <a:bodyPr/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39" y="2204864"/>
            <a:ext cx="8654911" cy="2808312"/>
          </a:xfrm>
        </p:spPr>
      </p:pic>
    </p:spTree>
    <p:extLst>
      <p:ext uri="{BB962C8B-B14F-4D97-AF65-F5344CB8AC3E}">
        <p14:creationId xmlns:p14="http://schemas.microsoft.com/office/powerpoint/2010/main" val="2807482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778098"/>
          </a:xfrm>
        </p:spPr>
        <p:txBody>
          <a:bodyPr/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52737"/>
            <a:ext cx="7272807" cy="5402718"/>
          </a:xfrm>
        </p:spPr>
      </p:pic>
    </p:spTree>
    <p:extLst>
      <p:ext uri="{BB962C8B-B14F-4D97-AF65-F5344CB8AC3E}">
        <p14:creationId xmlns:p14="http://schemas.microsoft.com/office/powerpoint/2010/main" val="4258690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24744"/>
            <a:ext cx="6696744" cy="1867062"/>
          </a:xfrm>
        </p:spPr>
      </p:pic>
      <p:sp>
        <p:nvSpPr>
          <p:cNvPr id="5" name="TextBox 4"/>
          <p:cNvSpPr txBox="1"/>
          <p:nvPr/>
        </p:nvSpPr>
        <p:spPr>
          <a:xfrm>
            <a:off x="1547664" y="3284984"/>
            <a:ext cx="64807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6" name="תמונה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284984"/>
            <a:ext cx="741682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7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339752" y="260648"/>
            <a:ext cx="5040560" cy="576064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899592" y="908720"/>
            <a:ext cx="7920880" cy="5472608"/>
          </a:xfrm>
        </p:spPr>
        <p:txBody>
          <a:bodyPr/>
          <a:lstStyle/>
          <a:p>
            <a:pPr algn="r"/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54" y="836712"/>
            <a:ext cx="8698142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60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2" y="1196752"/>
            <a:ext cx="9018439" cy="4104456"/>
          </a:xfrm>
        </p:spPr>
      </p:pic>
    </p:spTree>
    <p:extLst>
      <p:ext uri="{BB962C8B-B14F-4D97-AF65-F5344CB8AC3E}">
        <p14:creationId xmlns:p14="http://schemas.microsoft.com/office/powerpoint/2010/main" val="2326238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937506"/>
            <a:ext cx="8913306" cy="4993646"/>
          </a:xfrm>
        </p:spPr>
      </p:pic>
    </p:spTree>
    <p:extLst>
      <p:ext uri="{BB962C8B-B14F-4D97-AF65-F5344CB8AC3E}">
        <p14:creationId xmlns:p14="http://schemas.microsoft.com/office/powerpoint/2010/main" val="509691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24744"/>
            <a:ext cx="8229600" cy="4294253"/>
          </a:xfrm>
        </p:spPr>
      </p:pic>
    </p:spTree>
    <p:extLst>
      <p:ext uri="{BB962C8B-B14F-4D97-AF65-F5344CB8AC3E}">
        <p14:creationId xmlns:p14="http://schemas.microsoft.com/office/powerpoint/2010/main" val="2812059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8229600" cy="4320480"/>
          </a:xfrm>
        </p:spPr>
      </p:pic>
    </p:spTree>
    <p:extLst>
      <p:ext uri="{BB962C8B-B14F-4D97-AF65-F5344CB8AC3E}">
        <p14:creationId xmlns:p14="http://schemas.microsoft.com/office/powerpoint/2010/main" val="1263220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המחשת הדוגמא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884866"/>
            <a:ext cx="5544616" cy="5553889"/>
          </a:xfrm>
        </p:spPr>
      </p:pic>
    </p:spTree>
    <p:extLst>
      <p:ext uri="{BB962C8B-B14F-4D97-AF65-F5344CB8AC3E}">
        <p14:creationId xmlns:p14="http://schemas.microsoft.com/office/powerpoint/2010/main" val="952628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98" y="1052513"/>
            <a:ext cx="8169804" cy="5073650"/>
          </a:xfrm>
        </p:spPr>
      </p:pic>
    </p:spTree>
    <p:extLst>
      <p:ext uri="{BB962C8B-B14F-4D97-AF65-F5344CB8AC3E}">
        <p14:creationId xmlns:p14="http://schemas.microsoft.com/office/powerpoint/2010/main" val="184553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8"/>
            <a:ext cx="8093141" cy="289585"/>
          </a:xfr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0" y="1412776"/>
            <a:ext cx="8542760" cy="448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91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"טבלת חיים"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80727"/>
            <a:ext cx="8229600" cy="936105"/>
          </a:xfrm>
          <a:prstGeom prst="rect">
            <a:avLst/>
          </a:prstGeom>
        </p:spPr>
      </p:pic>
      <p:pic>
        <p:nvPicPr>
          <p:cNvPr id="6" name="תמונה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50057"/>
            <a:ext cx="3090292" cy="514847"/>
          </a:xfrm>
          <a:prstGeom prst="rect">
            <a:avLst/>
          </a:prstGeom>
        </p:spPr>
      </p:pic>
      <p:pic>
        <p:nvPicPr>
          <p:cNvPr id="8" name="תמונה 7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82" y="2659313"/>
            <a:ext cx="8718035" cy="1539373"/>
          </a:xfrm>
          <a:prstGeom prst="rect">
            <a:avLst/>
          </a:prstGeom>
        </p:spPr>
      </p:pic>
      <p:pic>
        <p:nvPicPr>
          <p:cNvPr id="10" name="תמונה 9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8" y="4195021"/>
            <a:ext cx="8626588" cy="426757"/>
          </a:xfrm>
          <a:prstGeom prst="rect">
            <a:avLst/>
          </a:prstGeom>
        </p:spPr>
      </p:pic>
      <p:pic>
        <p:nvPicPr>
          <p:cNvPr id="12" name="תמונה 11" descr="גזירת מסך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443" y="4822511"/>
            <a:ext cx="2225233" cy="2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94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"טבלת חיים"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80728"/>
            <a:ext cx="8229600" cy="1387337"/>
          </a:xfrm>
        </p:spPr>
      </p:pic>
      <p:sp>
        <p:nvSpPr>
          <p:cNvPr id="5" name="TextBox 4"/>
          <p:cNvSpPr txBox="1"/>
          <p:nvPr/>
        </p:nvSpPr>
        <p:spPr>
          <a:xfrm>
            <a:off x="683568" y="2636912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6" y="3137039"/>
            <a:ext cx="8580864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78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"טבלת חיים"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7859216" cy="3538676"/>
          </a:xfr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581128"/>
            <a:ext cx="3490262" cy="195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80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"טבלת חיים"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16" y="1052513"/>
            <a:ext cx="7768168" cy="5073650"/>
          </a:xfrm>
        </p:spPr>
      </p:pic>
    </p:spTree>
    <p:extLst>
      <p:ext uri="{BB962C8B-B14F-4D97-AF65-F5344CB8AC3E}">
        <p14:creationId xmlns:p14="http://schemas.microsoft.com/office/powerpoint/2010/main" val="2213117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8229600" cy="2930290"/>
          </a:xfr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861048"/>
            <a:ext cx="5098222" cy="24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98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he-IL" dirty="0"/>
              <a:t>תרגיל</a:t>
            </a:r>
          </a:p>
          <a:p>
            <a:endParaRPr lang="he-IL" dirty="0"/>
          </a:p>
        </p:txBody>
      </p:sp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89" y="1844824"/>
            <a:ext cx="8649450" cy="1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40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015443"/>
            <a:ext cx="6956596" cy="4907366"/>
          </a:xfrm>
        </p:spPr>
      </p:pic>
      <p:pic>
        <p:nvPicPr>
          <p:cNvPr id="8" name="תמונה 7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021288"/>
            <a:ext cx="6912768" cy="67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77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6" name="מציין מיקום תוכן 5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835034" cy="4608512"/>
          </a:xfrm>
        </p:spPr>
      </p:pic>
    </p:spTree>
    <p:extLst>
      <p:ext uri="{BB962C8B-B14F-4D97-AF65-F5344CB8AC3E}">
        <p14:creationId xmlns:p14="http://schemas.microsoft.com/office/powerpoint/2010/main" val="2123340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79FA76E-DE2B-4A55-A9FE-122D81C52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70C0"/>
                </a:solidFill>
              </a:rPr>
              <a:t>טבלה דו </a:t>
            </a:r>
            <a:r>
              <a:rPr lang="he-IL" dirty="0" err="1">
                <a:solidFill>
                  <a:srgbClr val="0070C0"/>
                </a:solidFill>
              </a:rPr>
              <a:t>מימדית</a:t>
            </a:r>
            <a:r>
              <a:rPr lang="he-IL" dirty="0">
                <a:solidFill>
                  <a:srgbClr val="0070C0"/>
                </a:solidFill>
              </a:rPr>
              <a:t> – הרעיון המרכזי</a:t>
            </a:r>
            <a:endParaRPr lang="en-IL" dirty="0">
              <a:solidFill>
                <a:srgbClr val="0070C0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4AEF740-8C1B-4F28-8A26-39D0088CA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81697D8-CC36-4120-A768-DB2DE9CA6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2052"/>
            <a:ext cx="7524328" cy="521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71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375578-C613-4C7C-BEFC-01532773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E115FA15-BFB1-4217-9CC0-9A182310F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88640"/>
            <a:ext cx="7200800" cy="1811177"/>
          </a:xfr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249CA1B-DAD2-47B3-97A9-3F911877B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444"/>
            <a:ext cx="9144000" cy="500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19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E018BB4-201F-4005-9D68-514BF63A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70C0"/>
                </a:solidFill>
              </a:rPr>
              <a:t>מתי כדאי להשתמש בטבלה דו </a:t>
            </a:r>
            <a:r>
              <a:rPr lang="he-IL" dirty="0" err="1">
                <a:solidFill>
                  <a:srgbClr val="0070C0"/>
                </a:solidFill>
              </a:rPr>
              <a:t>מימדית</a:t>
            </a:r>
            <a:endParaRPr lang="en-IL" dirty="0">
              <a:solidFill>
                <a:srgbClr val="0070C0"/>
              </a:solidFill>
            </a:endParaRP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F3DC27D9-7639-4DA6-954C-E9A39DEBB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706" y="1390656"/>
            <a:ext cx="8229600" cy="1595940"/>
          </a:xfr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10422DDE-BD53-445B-AB3F-32FFFB689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50" y="3356992"/>
            <a:ext cx="8757100" cy="114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35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052736"/>
            <a:ext cx="7318891" cy="5544615"/>
          </a:xfrm>
        </p:spPr>
      </p:pic>
    </p:spTree>
    <p:extLst>
      <p:ext uri="{BB962C8B-B14F-4D97-AF65-F5344CB8AC3E}">
        <p14:creationId xmlns:p14="http://schemas.microsoft.com/office/powerpoint/2010/main" val="3059069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236707" cy="6336703"/>
          </a:xfrm>
        </p:spPr>
      </p:pic>
    </p:spTree>
    <p:extLst>
      <p:ext uri="{BB962C8B-B14F-4D97-AF65-F5344CB8AC3E}">
        <p14:creationId xmlns:p14="http://schemas.microsoft.com/office/powerpoint/2010/main" val="1485442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69278"/>
            <a:ext cx="7619297" cy="4935985"/>
          </a:xfrm>
        </p:spPr>
      </p:pic>
    </p:spTree>
    <p:extLst>
      <p:ext uri="{BB962C8B-B14F-4D97-AF65-F5344CB8AC3E}">
        <p14:creationId xmlns:p14="http://schemas.microsoft.com/office/powerpoint/2010/main" val="3598757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87169"/>
            <a:ext cx="7488832" cy="5900175"/>
          </a:xfrm>
        </p:spPr>
      </p:pic>
    </p:spTree>
    <p:extLst>
      <p:ext uri="{BB962C8B-B14F-4D97-AF65-F5344CB8AC3E}">
        <p14:creationId xmlns:p14="http://schemas.microsoft.com/office/powerpoint/2010/main" val="340748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71" y="980728"/>
            <a:ext cx="7208015" cy="5328592"/>
          </a:xfrm>
        </p:spPr>
      </p:pic>
    </p:spTree>
    <p:extLst>
      <p:ext uri="{BB962C8B-B14F-4D97-AF65-F5344CB8AC3E}">
        <p14:creationId xmlns:p14="http://schemas.microsoft.com/office/powerpoint/2010/main" val="2656774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08720"/>
            <a:ext cx="7560840" cy="5650733"/>
          </a:xfrm>
        </p:spPr>
      </p:pic>
    </p:spTree>
    <p:extLst>
      <p:ext uri="{BB962C8B-B14F-4D97-AF65-F5344CB8AC3E}">
        <p14:creationId xmlns:p14="http://schemas.microsoft.com/office/powerpoint/2010/main" val="2127892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980728"/>
            <a:ext cx="8435280" cy="5184576"/>
          </a:xfrm>
        </p:spPr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דוגמא:</a:t>
            </a:r>
          </a:p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התפלגות משותפת של טיפוס אישיות ותחום לימוד:</a:t>
            </a:r>
          </a:p>
          <a:p>
            <a:endParaRPr lang="he-IL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0" y="2953086"/>
            <a:ext cx="8272472" cy="282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646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429000"/>
            <a:ext cx="8435975" cy="3254942"/>
          </a:xfr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980728"/>
            <a:ext cx="6696744" cy="22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88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212976"/>
            <a:ext cx="8075935" cy="3527832"/>
          </a:xfrm>
        </p:spPr>
      </p:pic>
      <p:pic>
        <p:nvPicPr>
          <p:cNvPr id="8" name="תמונה 7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836712"/>
            <a:ext cx="6408712" cy="218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5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מותנית</a:t>
            </a:r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063817"/>
            <a:ext cx="7993757" cy="3489338"/>
          </a:xfrm>
          <a:prstGeom prst="rect">
            <a:avLst/>
          </a:prstGeom>
        </p:spPr>
      </p:pic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836713"/>
            <a:ext cx="6048672" cy="206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62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ניסויים דו –שלביים-דיאגרמת עץ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52736"/>
            <a:ext cx="8435975" cy="680798"/>
          </a:xfr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822956"/>
            <a:ext cx="2423370" cy="3505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9" name="תמונה 8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365" y="2348880"/>
            <a:ext cx="5319221" cy="1508891"/>
          </a:xfrm>
          <a:prstGeom prst="rect">
            <a:avLst/>
          </a:prstGeom>
        </p:spPr>
      </p:pic>
      <p:pic>
        <p:nvPicPr>
          <p:cNvPr id="10" name="תמונה 9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33056"/>
            <a:ext cx="8580864" cy="815411"/>
          </a:xfrm>
          <a:prstGeom prst="rect">
            <a:avLst/>
          </a:prstGeom>
        </p:spPr>
      </p:pic>
      <p:pic>
        <p:nvPicPr>
          <p:cNvPr id="11" name="תמונה 10" descr="גזירת מסך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96" y="4748467"/>
            <a:ext cx="8634208" cy="8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70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58018"/>
          </a:xfrm>
        </p:spPr>
        <p:txBody>
          <a:bodyPr>
            <a:normAutofit fontScale="90000"/>
          </a:bodyPr>
          <a:lstStyle/>
          <a:p>
            <a:endParaRPr lang="he-IL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0"/>
            <a:ext cx="6480720" cy="5576393"/>
          </a:xfrm>
        </p:spPr>
      </p:pic>
      <p:pic>
        <p:nvPicPr>
          <p:cNvPr id="12" name="תמונה 11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66655"/>
            <a:ext cx="8649450" cy="8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610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ניסויים דו –שלביים-דיאגרמת עץ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7338"/>
            <a:ext cx="8229600" cy="3200399"/>
          </a:xfr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06" y="4797152"/>
            <a:ext cx="8596105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39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ניסויים דו –שלביים-דיאגרמת עץ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77826"/>
            <a:ext cx="8229600" cy="4899446"/>
          </a:xfrm>
        </p:spPr>
      </p:pic>
    </p:spTree>
    <p:extLst>
      <p:ext uri="{BB962C8B-B14F-4D97-AF65-F5344CB8AC3E}">
        <p14:creationId xmlns:p14="http://schemas.microsoft.com/office/powerpoint/2010/main" val="9205658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ניסויים דו –שלביים-דיאגרמת עץ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1340768"/>
            <a:ext cx="7931224" cy="4785395"/>
          </a:xfrm>
        </p:spPr>
        <p:txBody>
          <a:bodyPr/>
          <a:lstStyle/>
          <a:p>
            <a:r>
              <a:rPr lang="he-IL" dirty="0"/>
              <a:t>דוגמא:</a:t>
            </a:r>
          </a:p>
          <a:p>
            <a:endParaRPr lang="he-IL" dirty="0"/>
          </a:p>
          <a:p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65" y="1127560"/>
            <a:ext cx="8657070" cy="46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116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ניסויים דו –שלביים-דיאגרמת עץ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22412" y="980728"/>
            <a:ext cx="7931224" cy="4785395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68" y="1196752"/>
            <a:ext cx="8580864" cy="510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178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ניסויים דו –שלביים-דיאגרמת עץ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484784"/>
            <a:ext cx="8827712" cy="4641379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47" y="1124744"/>
            <a:ext cx="8596105" cy="3795089"/>
          </a:xfrm>
          <a:prstGeom prst="rect">
            <a:avLst/>
          </a:prstGeo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47" y="5157192"/>
            <a:ext cx="8733277" cy="411516"/>
          </a:xfrm>
          <a:prstGeom prst="rect">
            <a:avLst/>
          </a:prstGeo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5568708"/>
            <a:ext cx="5890770" cy="3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641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ניסויים דו –שלביים-דיאגרמת עץ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1340768"/>
            <a:ext cx="7931224" cy="4785395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192196"/>
            <a:ext cx="5326842" cy="1196444"/>
          </a:xfrm>
          <a:prstGeom prst="rect">
            <a:avLst/>
          </a:prstGeom>
        </p:spPr>
      </p:pic>
      <p:pic>
        <p:nvPicPr>
          <p:cNvPr id="8" name="תמונה 7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66" y="2590365"/>
            <a:ext cx="8558002" cy="33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791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ניסויים דו –שלביים-דיאגרמת עץ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1340768"/>
            <a:ext cx="7931224" cy="4785395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95732"/>
            <a:ext cx="7208052" cy="2635355"/>
          </a:xfrm>
          <a:prstGeom prst="rect">
            <a:avLst/>
          </a:prstGeom>
        </p:spPr>
      </p:pic>
      <p:pic>
        <p:nvPicPr>
          <p:cNvPr id="10" name="תמונה 9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52" y="4149080"/>
            <a:ext cx="7651143" cy="358171"/>
          </a:xfrm>
          <a:prstGeom prst="rect">
            <a:avLst/>
          </a:prstGeom>
        </p:spPr>
      </p:pic>
      <p:pic>
        <p:nvPicPr>
          <p:cNvPr id="11" name="תמונה 10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653136"/>
            <a:ext cx="2674852" cy="327688"/>
          </a:xfrm>
          <a:prstGeom prst="rect">
            <a:avLst/>
          </a:prstGeom>
        </p:spPr>
      </p:pic>
      <p:pic>
        <p:nvPicPr>
          <p:cNvPr id="12" name="תמונה 11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947451"/>
            <a:ext cx="8136904" cy="179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292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נוסחת המכפלה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1340768"/>
            <a:ext cx="7931224" cy="4785395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47" y="1124744"/>
            <a:ext cx="6835732" cy="388654"/>
          </a:xfrm>
          <a:prstGeom prst="rect">
            <a:avLst/>
          </a:prstGeo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3" y="1648502"/>
            <a:ext cx="8527519" cy="342930"/>
          </a:xfrm>
          <a:prstGeom prst="rect">
            <a:avLst/>
          </a:prstGeom>
        </p:spPr>
      </p:pic>
      <p:pic>
        <p:nvPicPr>
          <p:cNvPr id="8" name="תמונה 7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255" y="2123682"/>
            <a:ext cx="1889924" cy="297206"/>
          </a:xfrm>
          <a:prstGeom prst="rect">
            <a:avLst/>
          </a:prstGeom>
        </p:spPr>
      </p:pic>
      <p:pic>
        <p:nvPicPr>
          <p:cNvPr id="9" name="תמונה 8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137129"/>
            <a:ext cx="5288738" cy="365792"/>
          </a:xfrm>
          <a:prstGeom prst="rect">
            <a:avLst/>
          </a:prstGeom>
        </p:spPr>
      </p:pic>
      <p:pic>
        <p:nvPicPr>
          <p:cNvPr id="13" name="תמונה 12" descr="גזירת מסך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55" y="2813792"/>
            <a:ext cx="8845418" cy="291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230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נוסחת המכפלה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188640"/>
            <a:ext cx="7931224" cy="5937523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52" y="908720"/>
            <a:ext cx="8588484" cy="53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48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endParaRPr lang="he-IL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260648"/>
            <a:ext cx="7931224" cy="5865515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1352"/>
            <a:ext cx="8485994" cy="592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241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נוסחת ההסתברות השלמה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755576" y="1340768"/>
            <a:ext cx="7931224" cy="4785395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8649450" cy="929721"/>
          </a:xfrm>
          <a:prstGeom prst="rect">
            <a:avLst/>
          </a:prstGeo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866" y="1910449"/>
            <a:ext cx="3764606" cy="4709568"/>
          </a:xfrm>
          <a:prstGeom prst="rect">
            <a:avLst/>
          </a:prstGeo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34" y="2078852"/>
            <a:ext cx="5410669" cy="373412"/>
          </a:xfrm>
          <a:prstGeom prst="rect">
            <a:avLst/>
          </a:prstGeom>
        </p:spPr>
      </p:pic>
      <p:pic>
        <p:nvPicPr>
          <p:cNvPr id="8" name="תמונה 7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68" y="2445053"/>
            <a:ext cx="3086367" cy="304826"/>
          </a:xfrm>
          <a:prstGeom prst="rect">
            <a:avLst/>
          </a:prstGeom>
        </p:spPr>
      </p:pic>
      <p:pic>
        <p:nvPicPr>
          <p:cNvPr id="9" name="תמונה 8" descr="גזירת מסך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019" y="2501212"/>
            <a:ext cx="1493649" cy="312447"/>
          </a:xfrm>
          <a:prstGeom prst="rect">
            <a:avLst/>
          </a:prstGeom>
        </p:spPr>
      </p:pic>
      <p:pic>
        <p:nvPicPr>
          <p:cNvPr id="10" name="תמונה 9" descr="גזירת מסך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108" y="2875753"/>
            <a:ext cx="2263336" cy="31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17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נוסחת ההסתברות השלמה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420888"/>
            <a:ext cx="80648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145435"/>
          </a:xfrm>
        </p:spPr>
        <p:txBody>
          <a:bodyPr/>
          <a:lstStyle/>
          <a:p>
            <a:endParaRPr lang="he-IL" dirty="0"/>
          </a:p>
          <a:p>
            <a:endParaRPr lang="he-IL" dirty="0"/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8047417" cy="2080440"/>
          </a:xfrm>
          <a:prstGeom prst="rect">
            <a:avLst/>
          </a:prstGeo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4" y="3375386"/>
            <a:ext cx="8527519" cy="1760373"/>
          </a:xfrm>
          <a:prstGeom prst="rect">
            <a:avLst/>
          </a:prstGeo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5406267"/>
            <a:ext cx="6248942" cy="1371719"/>
          </a:xfrm>
          <a:prstGeom prst="rect">
            <a:avLst/>
          </a:prstGeom>
        </p:spPr>
      </p:pic>
      <p:pic>
        <p:nvPicPr>
          <p:cNvPr id="9" name="תמונה 8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032" y="5061635"/>
            <a:ext cx="2705334" cy="3429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55776" y="5061635"/>
            <a:ext cx="30963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מהדוגמא האחרונה</a:t>
            </a:r>
          </a:p>
        </p:txBody>
      </p:sp>
    </p:spTree>
    <p:extLst>
      <p:ext uri="{BB962C8B-B14F-4D97-AF65-F5344CB8AC3E}">
        <p14:creationId xmlns:p14="http://schemas.microsoft.com/office/powerpoint/2010/main" val="1278460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70609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24744"/>
            <a:ext cx="8108383" cy="373412"/>
          </a:xfr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556792"/>
            <a:ext cx="1386960" cy="350550"/>
          </a:xfrm>
          <a:prstGeom prst="rect">
            <a:avLst/>
          </a:prstGeo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556792"/>
            <a:ext cx="5448772" cy="2674852"/>
          </a:xfrm>
          <a:prstGeom prst="rect">
            <a:avLst/>
          </a:prstGeo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437112"/>
            <a:ext cx="6934801" cy="18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814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70609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</a:p>
        </p:txBody>
      </p:sp>
      <p:pic>
        <p:nvPicPr>
          <p:cNvPr id="8" name="מציין מיקום תוכן 7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06784"/>
            <a:ext cx="8064896" cy="5409263"/>
          </a:xfrm>
        </p:spPr>
      </p:pic>
    </p:spTree>
    <p:extLst>
      <p:ext uri="{BB962C8B-B14F-4D97-AF65-F5344CB8AC3E}">
        <p14:creationId xmlns:p14="http://schemas.microsoft.com/office/powerpoint/2010/main" val="15646249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70609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268760"/>
            <a:ext cx="6713802" cy="1204064"/>
          </a:xfr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636912"/>
            <a:ext cx="6447079" cy="312447"/>
          </a:xfrm>
          <a:prstGeom prst="rect">
            <a:avLst/>
          </a:prstGeo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255" y="3249914"/>
            <a:ext cx="1752752" cy="358171"/>
          </a:xfrm>
          <a:prstGeom prst="rect">
            <a:avLst/>
          </a:prstGeom>
        </p:spPr>
      </p:pic>
      <p:pic>
        <p:nvPicPr>
          <p:cNvPr id="10" name="תמונה 9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204" y="3249914"/>
            <a:ext cx="4740051" cy="358171"/>
          </a:xfrm>
          <a:prstGeom prst="rect">
            <a:avLst/>
          </a:prstGeom>
        </p:spPr>
      </p:pic>
      <p:pic>
        <p:nvPicPr>
          <p:cNvPr id="11" name="תמונה 10" descr="גזירת מסך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635" y="3861048"/>
            <a:ext cx="2728196" cy="3429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04048" y="4365104"/>
            <a:ext cx="373795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rgbClr val="0070C0"/>
                </a:solidFill>
              </a:rPr>
              <a:t>כיצד נחשב הסתברות זו?</a:t>
            </a:r>
          </a:p>
        </p:txBody>
      </p:sp>
      <p:pic>
        <p:nvPicPr>
          <p:cNvPr id="14" name="תמונה 13" descr="גזירת מסך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64" y="4941168"/>
            <a:ext cx="7674005" cy="8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402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634082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052736"/>
            <a:ext cx="7666384" cy="3345470"/>
          </a:xfr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365104"/>
            <a:ext cx="8070279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453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96752"/>
            <a:ext cx="3985605" cy="335309"/>
          </a:xfr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96752"/>
            <a:ext cx="3475021" cy="358171"/>
          </a:xfrm>
          <a:prstGeom prst="rect">
            <a:avLst/>
          </a:prstGeo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628800"/>
            <a:ext cx="1958510" cy="335309"/>
          </a:xfrm>
          <a:prstGeom prst="rect">
            <a:avLst/>
          </a:prstGeo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64109"/>
            <a:ext cx="3109229" cy="381033"/>
          </a:xfrm>
          <a:prstGeom prst="rect">
            <a:avLst/>
          </a:prstGeom>
        </p:spPr>
      </p:pic>
      <p:pic>
        <p:nvPicPr>
          <p:cNvPr id="8" name="תמונה 7" descr="גזירת מסך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9" y="1964109"/>
            <a:ext cx="5296359" cy="373412"/>
          </a:xfrm>
          <a:prstGeom prst="rect">
            <a:avLst/>
          </a:prstGeom>
        </p:spPr>
      </p:pic>
      <p:pic>
        <p:nvPicPr>
          <p:cNvPr id="9" name="תמונה 8" descr="גזירת מסך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25" y="2420888"/>
            <a:ext cx="3154953" cy="350550"/>
          </a:xfrm>
          <a:prstGeom prst="rect">
            <a:avLst/>
          </a:prstGeom>
        </p:spPr>
      </p:pic>
      <p:pic>
        <p:nvPicPr>
          <p:cNvPr id="11" name="תמונה 10" descr="גזירת מסך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" y="2393834"/>
            <a:ext cx="5311600" cy="373412"/>
          </a:xfrm>
          <a:prstGeom prst="rect">
            <a:avLst/>
          </a:prstGeom>
        </p:spPr>
      </p:pic>
      <p:pic>
        <p:nvPicPr>
          <p:cNvPr id="12" name="תמונה 11" descr="גזירת מסך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054" y="2852936"/>
            <a:ext cx="3269263" cy="297206"/>
          </a:xfrm>
          <a:prstGeom prst="rect">
            <a:avLst/>
          </a:prstGeom>
        </p:spPr>
      </p:pic>
      <p:pic>
        <p:nvPicPr>
          <p:cNvPr id="13" name="תמונה 12" descr="גזירת מסך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965" y="2818643"/>
            <a:ext cx="3795089" cy="365792"/>
          </a:xfrm>
          <a:prstGeom prst="rect">
            <a:avLst/>
          </a:prstGeom>
        </p:spPr>
      </p:pic>
      <p:pic>
        <p:nvPicPr>
          <p:cNvPr id="14" name="תמונה 13" descr="גזירת מסך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901" y="3238483"/>
            <a:ext cx="4259949" cy="381033"/>
          </a:xfrm>
          <a:prstGeom prst="rect">
            <a:avLst/>
          </a:prstGeom>
        </p:spPr>
      </p:pic>
      <p:pic>
        <p:nvPicPr>
          <p:cNvPr id="15" name="תמונה 14" descr="גזירת מסך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9" y="3789040"/>
            <a:ext cx="8542760" cy="11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176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415745"/>
            <a:ext cx="8229600" cy="4458309"/>
          </a:xfrm>
        </p:spPr>
      </p:pic>
    </p:spTree>
    <p:extLst>
      <p:ext uri="{BB962C8B-B14F-4D97-AF65-F5344CB8AC3E}">
        <p14:creationId xmlns:p14="http://schemas.microsoft.com/office/powerpoint/2010/main" val="35910336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778098"/>
          </a:xfrm>
        </p:spPr>
        <p:txBody>
          <a:bodyPr/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91370"/>
            <a:ext cx="8229600" cy="4395935"/>
          </a:xfrm>
        </p:spPr>
      </p:pic>
    </p:spTree>
    <p:extLst>
      <p:ext uri="{BB962C8B-B14F-4D97-AF65-F5344CB8AC3E}">
        <p14:creationId xmlns:p14="http://schemas.microsoft.com/office/powerpoint/2010/main" val="2014751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778098"/>
          </a:xfrm>
        </p:spPr>
        <p:txBody>
          <a:bodyPr/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96752"/>
            <a:ext cx="8229600" cy="3915052"/>
          </a:xfr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085184"/>
            <a:ext cx="7674005" cy="67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438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31224" cy="778098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823" y="980728"/>
            <a:ext cx="7811177" cy="1889924"/>
          </a:xfr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40968"/>
            <a:ext cx="8542760" cy="1531753"/>
          </a:xfrm>
          <a:prstGeom prst="rect">
            <a:avLst/>
          </a:prstGeo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76" y="4713062"/>
            <a:ext cx="2629128" cy="2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328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47536"/>
            <a:ext cx="8229600" cy="4956628"/>
          </a:xfrm>
        </p:spPr>
      </p:pic>
    </p:spTree>
    <p:extLst>
      <p:ext uri="{BB962C8B-B14F-4D97-AF65-F5344CB8AC3E}">
        <p14:creationId xmlns:p14="http://schemas.microsoft.com/office/powerpoint/2010/main" val="23211301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56107"/>
            <a:ext cx="8229600" cy="4466461"/>
          </a:xfrm>
        </p:spPr>
      </p:pic>
    </p:spTree>
    <p:extLst>
      <p:ext uri="{BB962C8B-B14F-4D97-AF65-F5344CB8AC3E}">
        <p14:creationId xmlns:p14="http://schemas.microsoft.com/office/powerpoint/2010/main" val="38932204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196752"/>
            <a:ext cx="1402202" cy="396274"/>
          </a:xfr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79" y="1500973"/>
            <a:ext cx="8794242" cy="38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586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70C0"/>
                </a:solidFill>
              </a:rPr>
              <a:t>הסתברות אפריורי והסתברות אפוסטריורי</a:t>
            </a:r>
            <a:endParaRPr lang="he-IL" dirty="0"/>
          </a:p>
        </p:txBody>
      </p:sp>
      <p:pic>
        <p:nvPicPr>
          <p:cNvPr id="7" name="מציין מיקום תוכן 6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052512"/>
            <a:ext cx="5849806" cy="4572309"/>
          </a:xfrm>
        </p:spPr>
      </p:pic>
      <p:sp>
        <p:nvSpPr>
          <p:cNvPr id="8" name="TextBox 7"/>
          <p:cNvSpPr txBox="1"/>
          <p:nvPr/>
        </p:nvSpPr>
        <p:spPr>
          <a:xfrm>
            <a:off x="3059832" y="5877272"/>
            <a:ext cx="50405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rgbClr val="0070C0"/>
                </a:solidFill>
              </a:rPr>
              <a:t>וזו האחרונה בצורתה זו אף היא מוכרת כנוסחת </a:t>
            </a:r>
            <a:r>
              <a:rPr lang="he-IL" b="1" dirty="0" err="1">
                <a:solidFill>
                  <a:srgbClr val="0070C0"/>
                </a:solidFill>
              </a:rPr>
              <a:t>בייס</a:t>
            </a:r>
            <a:r>
              <a:rPr lang="he-IL" b="1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23112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6D51B4-CDC6-43B1-AAAF-001E05947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EED6F5-21F2-4FDA-A3A8-07475BB9E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16E673A-2341-472E-8DA1-1371071AA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9805"/>
            <a:ext cx="9144000" cy="459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91344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210</Words>
  <Application>Microsoft Office PowerPoint</Application>
  <PresentationFormat>‫הצגה על המסך (4:3)</PresentationFormat>
  <Paragraphs>63</Paragraphs>
  <Slides>60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60</vt:i4>
      </vt:variant>
    </vt:vector>
  </HeadingPairs>
  <TitlesOfParts>
    <vt:vector size="63" baseType="lpstr">
      <vt:lpstr>Arial</vt:lpstr>
      <vt:lpstr>Calibri</vt:lpstr>
      <vt:lpstr>ערכת נושא Office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המחשת הדוגמא</vt:lpstr>
      <vt:lpstr>הסתברות מותנית</vt:lpstr>
      <vt:lpstr>הסתברות מותנית</vt:lpstr>
      <vt:lpstr>"טבלת חיים"</vt:lpstr>
      <vt:lpstr>"טבלת חיים"</vt:lpstr>
      <vt:lpstr>"טבלת חיים"</vt:lpstr>
      <vt:lpstr>"טבלת חיים"</vt:lpstr>
      <vt:lpstr>הסתברות מותנית</vt:lpstr>
      <vt:lpstr>הסתברות מותנית</vt:lpstr>
      <vt:lpstr>הסתברות מותנית</vt:lpstr>
      <vt:lpstr>הסתברות מותנית</vt:lpstr>
      <vt:lpstr>טבלה דו מימדית – הרעיון המרכזי</vt:lpstr>
      <vt:lpstr>מצגת של PowerPoint‏</vt:lpstr>
      <vt:lpstr>מתי כדאי להשתמש בטבלה דו מימדית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הסתברות מותנית</vt:lpstr>
      <vt:lpstr>ניסויים דו –שלביים-דיאגרמת עץ</vt:lpstr>
      <vt:lpstr>מצגת של PowerPoint‏</vt:lpstr>
      <vt:lpstr>ניסויים דו –שלביים-דיאגרמת עץ</vt:lpstr>
      <vt:lpstr>ניסויים דו –שלביים-דיאגרמת עץ</vt:lpstr>
      <vt:lpstr>ניסויים דו –שלביים-דיאגרמת עץ</vt:lpstr>
      <vt:lpstr>ניסויים דו –שלביים-דיאגרמת עץ</vt:lpstr>
      <vt:lpstr>ניסויים דו –שלביים-דיאגרמת עץ</vt:lpstr>
      <vt:lpstr>ניסויים דו –שלביים-דיאגרמת עץ</vt:lpstr>
      <vt:lpstr>ניסויים דו –שלביים-דיאגרמת עץ</vt:lpstr>
      <vt:lpstr>נוסחת המכפלה</vt:lpstr>
      <vt:lpstr>נוסחת המכפלה</vt:lpstr>
      <vt:lpstr>מצגת של PowerPoint‏</vt:lpstr>
      <vt:lpstr>נוסחת ההסתברות השלמה</vt:lpstr>
      <vt:lpstr>נוסחת ההסתברות השלמה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הסתברות אפריורי והסתברות אפוסטריורי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הסתברות מותנה</dc:title>
  <dc:creator>Moshe</dc:creator>
  <cp:lastModifiedBy>Admin</cp:lastModifiedBy>
  <cp:revision>34</cp:revision>
  <dcterms:created xsi:type="dcterms:W3CDTF">2018-05-05T09:23:26Z</dcterms:created>
  <dcterms:modified xsi:type="dcterms:W3CDTF">2026-09-22T16:55:41Z</dcterms:modified>
</cp:coreProperties>
</file>