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84"/>
  </p:notesMasterIdLst>
  <p:sldIdLst>
    <p:sldId id="256" r:id="rId2"/>
    <p:sldId id="257" r:id="rId3"/>
    <p:sldId id="261" r:id="rId4"/>
    <p:sldId id="274" r:id="rId5"/>
    <p:sldId id="346" r:id="rId6"/>
    <p:sldId id="352" r:id="rId7"/>
    <p:sldId id="348" r:id="rId8"/>
    <p:sldId id="349" r:id="rId9"/>
    <p:sldId id="353" r:id="rId10"/>
    <p:sldId id="350" r:id="rId11"/>
    <p:sldId id="354" r:id="rId12"/>
    <p:sldId id="355" r:id="rId13"/>
    <p:sldId id="351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7" r:id="rId32"/>
    <p:sldId id="284" r:id="rId33"/>
    <p:sldId id="285" r:id="rId34"/>
    <p:sldId id="292" r:id="rId35"/>
    <p:sldId id="286" r:id="rId36"/>
    <p:sldId id="289" r:id="rId37"/>
    <p:sldId id="290" r:id="rId38"/>
    <p:sldId id="291" r:id="rId39"/>
    <p:sldId id="293" r:id="rId40"/>
    <p:sldId id="294" r:id="rId41"/>
    <p:sldId id="295" r:id="rId42"/>
    <p:sldId id="296" r:id="rId43"/>
    <p:sldId id="310" r:id="rId44"/>
    <p:sldId id="297" r:id="rId45"/>
    <p:sldId id="298" r:id="rId46"/>
    <p:sldId id="307" r:id="rId47"/>
    <p:sldId id="299" r:id="rId48"/>
    <p:sldId id="319" r:id="rId49"/>
    <p:sldId id="320" r:id="rId50"/>
    <p:sldId id="321" r:id="rId51"/>
    <p:sldId id="322" r:id="rId52"/>
    <p:sldId id="323" r:id="rId53"/>
    <p:sldId id="325" r:id="rId54"/>
    <p:sldId id="326" r:id="rId55"/>
    <p:sldId id="327" r:id="rId56"/>
    <p:sldId id="328" r:id="rId57"/>
    <p:sldId id="329" r:id="rId58"/>
    <p:sldId id="330" r:id="rId59"/>
    <p:sldId id="331" r:id="rId60"/>
    <p:sldId id="332" r:id="rId61"/>
    <p:sldId id="333" r:id="rId62"/>
    <p:sldId id="300" r:id="rId63"/>
    <p:sldId id="308" r:id="rId64"/>
    <p:sldId id="301" r:id="rId65"/>
    <p:sldId id="302" r:id="rId66"/>
    <p:sldId id="303" r:id="rId67"/>
    <p:sldId id="335" r:id="rId68"/>
    <p:sldId id="336" r:id="rId69"/>
    <p:sldId id="337" r:id="rId70"/>
    <p:sldId id="338" r:id="rId71"/>
    <p:sldId id="339" r:id="rId72"/>
    <p:sldId id="340" r:id="rId73"/>
    <p:sldId id="341" r:id="rId74"/>
    <p:sldId id="304" r:id="rId75"/>
    <p:sldId id="305" r:id="rId76"/>
    <p:sldId id="343" r:id="rId77"/>
    <p:sldId id="344" r:id="rId78"/>
    <p:sldId id="309" r:id="rId79"/>
    <p:sldId id="358" r:id="rId80"/>
    <p:sldId id="359" r:id="rId81"/>
    <p:sldId id="258" r:id="rId82"/>
    <p:sldId id="357" r:id="rId8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 autoAdjust="0"/>
    <p:restoredTop sz="94653" autoAdjust="0"/>
  </p:normalViewPr>
  <p:slideViewPr>
    <p:cSldViewPr>
      <p:cViewPr varScale="1">
        <p:scale>
          <a:sx n="155" d="100"/>
          <a:sy n="155" d="100"/>
        </p:scale>
        <p:origin x="1960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73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560"/>
    </p:cViewPr>
  </p:sorterViewPr>
  <p:notesViewPr>
    <p:cSldViewPr>
      <p:cViewPr varScale="1">
        <p:scale>
          <a:sx n="71" d="100"/>
          <a:sy n="71" d="100"/>
        </p:scale>
        <p:origin x="-1493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4.wmf"/><Relationship Id="rId1" Type="http://schemas.openxmlformats.org/officeDocument/2006/relationships/image" Target="../media/image71.wmf"/><Relationship Id="rId4" Type="http://schemas.openxmlformats.org/officeDocument/2006/relationships/image" Target="../media/image7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image" Target="../media/image95.wmf"/><Relationship Id="rId7" Type="http://schemas.openxmlformats.org/officeDocument/2006/relationships/image" Target="../media/image103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102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Relationship Id="rId9" Type="http://schemas.openxmlformats.org/officeDocument/2006/relationships/image" Target="../media/image105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image" Target="../media/image95.wmf"/><Relationship Id="rId7" Type="http://schemas.openxmlformats.org/officeDocument/2006/relationships/image" Target="../media/image108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107.wmf"/><Relationship Id="rId11" Type="http://schemas.openxmlformats.org/officeDocument/2006/relationships/image" Target="../media/image97.wmf"/><Relationship Id="rId5" Type="http://schemas.openxmlformats.org/officeDocument/2006/relationships/image" Target="../media/image106.wmf"/><Relationship Id="rId10" Type="http://schemas.openxmlformats.org/officeDocument/2006/relationships/image" Target="../media/image111.wmf"/><Relationship Id="rId4" Type="http://schemas.openxmlformats.org/officeDocument/2006/relationships/image" Target="../media/image96.wmf"/><Relationship Id="rId9" Type="http://schemas.openxmlformats.org/officeDocument/2006/relationships/image" Target="../media/image11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image" Target="../media/image95.wmf"/><Relationship Id="rId7" Type="http://schemas.openxmlformats.org/officeDocument/2006/relationships/image" Target="../media/image114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103.wmf"/><Relationship Id="rId5" Type="http://schemas.openxmlformats.org/officeDocument/2006/relationships/image" Target="../media/image113.wmf"/><Relationship Id="rId4" Type="http://schemas.openxmlformats.org/officeDocument/2006/relationships/image" Target="../media/image96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image" Target="../media/image95.wmf"/><Relationship Id="rId7" Type="http://schemas.openxmlformats.org/officeDocument/2006/relationships/image" Target="../media/image114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103.wmf"/><Relationship Id="rId5" Type="http://schemas.openxmlformats.org/officeDocument/2006/relationships/image" Target="../media/image113.wmf"/><Relationship Id="rId10" Type="http://schemas.openxmlformats.org/officeDocument/2006/relationships/image" Target="../media/image116.wmf"/><Relationship Id="rId4" Type="http://schemas.openxmlformats.org/officeDocument/2006/relationships/image" Target="../media/image96.wmf"/><Relationship Id="rId9" Type="http://schemas.openxmlformats.org/officeDocument/2006/relationships/image" Target="../media/image115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wmf"/><Relationship Id="rId3" Type="http://schemas.openxmlformats.org/officeDocument/2006/relationships/image" Target="../media/image95.wmf"/><Relationship Id="rId7" Type="http://schemas.openxmlformats.org/officeDocument/2006/relationships/image" Target="../media/image119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118.wmf"/><Relationship Id="rId5" Type="http://schemas.openxmlformats.org/officeDocument/2006/relationships/image" Target="../media/image117.wmf"/><Relationship Id="rId4" Type="http://schemas.openxmlformats.org/officeDocument/2006/relationships/image" Target="../media/image96.wmf"/><Relationship Id="rId9" Type="http://schemas.openxmlformats.org/officeDocument/2006/relationships/image" Target="../media/image97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image" Target="../media/image124.wmf"/><Relationship Id="rId7" Type="http://schemas.openxmlformats.org/officeDocument/2006/relationships/image" Target="../media/image128.wmf"/><Relationship Id="rId12" Type="http://schemas.openxmlformats.org/officeDocument/2006/relationships/image" Target="../media/image133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6" Type="http://schemas.openxmlformats.org/officeDocument/2006/relationships/image" Target="../media/image127.wmf"/><Relationship Id="rId11" Type="http://schemas.openxmlformats.org/officeDocument/2006/relationships/image" Target="../media/image132.wmf"/><Relationship Id="rId5" Type="http://schemas.openxmlformats.org/officeDocument/2006/relationships/image" Target="../media/image126.wmf"/><Relationship Id="rId10" Type="http://schemas.openxmlformats.org/officeDocument/2006/relationships/image" Target="../media/image131.wmf"/><Relationship Id="rId4" Type="http://schemas.openxmlformats.org/officeDocument/2006/relationships/image" Target="../media/image125.wmf"/><Relationship Id="rId9" Type="http://schemas.openxmlformats.org/officeDocument/2006/relationships/image" Target="../media/image1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C71254B-5BE1-4D2E-B960-A73A3CDF6F83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560E8E0-A162-4D1E-ADE1-1DD82BEC4F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822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0E8E0-A162-4D1E-ADE1-1DD82BEC4FAE}" type="slidenum">
              <a:rPr lang="he-IL" smtClean="0"/>
              <a:t>47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למורה: כמובן</a:t>
            </a:r>
            <a:r>
              <a:rPr lang="he-IL" baseline="0" dirty="0"/>
              <a:t> שבמידה דומה אפשר לבצע הפרש בין </a:t>
            </a:r>
            <a:r>
              <a:rPr lang="en-US" baseline="0" dirty="0"/>
              <a:t>B</a:t>
            </a:r>
            <a:r>
              <a:rPr lang="he-IL" baseline="0" dirty="0"/>
              <a:t> ל-</a:t>
            </a:r>
            <a:r>
              <a:rPr lang="en-US" baseline="0" dirty="0"/>
              <a:t>A</a:t>
            </a:r>
            <a:r>
              <a:rPr lang="he-IL" baseline="0" dirty="0"/>
              <a:t>.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5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למורה: דון</a:t>
            </a:r>
            <a:r>
              <a:rPr lang="he-IL" baseline="0" dirty="0"/>
              <a:t> עם התלמידים מה דעתם תהיה התשובה</a:t>
            </a:r>
            <a:endParaRPr lang="he-IL" dirty="0"/>
          </a:p>
          <a:p>
            <a:pPr algn="r"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15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818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למורה: דון</a:t>
            </a:r>
            <a:r>
              <a:rPr lang="he-IL" baseline="0" dirty="0"/>
              <a:t> עם התלמידים מה דעתם תהיה התשובה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92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למורה:</a:t>
            </a:r>
            <a:r>
              <a:rPr lang="he-IL" baseline="0" dirty="0"/>
              <a:t> דון באפשרות שהנוסחה לחישוב החיתוך במקרה של מאורעות נחתכים היא למעשה המקרה הכללי,</a:t>
            </a:r>
          </a:p>
          <a:p>
            <a:pPr algn="r" rtl="1"/>
            <a:r>
              <a:rPr lang="he-IL" baseline="0" dirty="0"/>
              <a:t>במקרה והמאורעות זרים – החיתוך הוא מאורע ריק</a:t>
            </a:r>
          </a:p>
          <a:p>
            <a:pPr algn="r" rtl="1"/>
            <a:r>
              <a:rPr lang="he-IL" baseline="0" dirty="0"/>
              <a:t>במקרה והמאורעות מוכלים – החיתוך הוא מאורע </a:t>
            </a:r>
            <a:r>
              <a:rPr lang="en-US" baseline="0" dirty="0"/>
              <a:t>B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32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למורה: דון תחילה</a:t>
            </a:r>
            <a:r>
              <a:rPr lang="he-IL" baseline="0" dirty="0"/>
              <a:t> מהו היחס בין המאורעות (זרים, מוכלים, נחתכים?)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למורה: דרך לחישוב</a:t>
            </a:r>
            <a:r>
              <a:rPr lang="he-IL" baseline="0" dirty="0"/>
              <a:t> – נחלק את 100 המספרים לארבע קבוצות: 1-25, 26-50, 51-75, 76-100.</a:t>
            </a:r>
          </a:p>
          <a:p>
            <a:pPr algn="r" rtl="1"/>
            <a:r>
              <a:rPr lang="he-IL" baseline="0" dirty="0"/>
              <a:t>בכל אחת מהן מופיעות 4 כפולות של 6. לכן סה"כ 4*4=16.</a:t>
            </a:r>
          </a:p>
          <a:p>
            <a:pPr algn="r" rtl="1"/>
            <a:r>
              <a:rPr lang="he-IL" baseline="0" dirty="0"/>
              <a:t>הסבר לתלמידים שעדיף בשלב זה לא לצמצם את השבר.</a:t>
            </a:r>
          </a:p>
          <a:p>
            <a:pPr algn="r" rtl="1"/>
            <a:endParaRPr lang="he-IL" baseline="0" dirty="0"/>
          </a:p>
          <a:p>
            <a:pPr algn="r" rtl="1"/>
            <a:r>
              <a:rPr lang="he-IL" baseline="0" dirty="0"/>
              <a:t>הערה: דרך אחרת 100 לחלק ל 6 זה 16 ושארית 4 ולכן יש 16 מספרים שמתחלקים ב 6.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82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/>
              <a:t>למורה:</a:t>
            </a:r>
            <a:r>
              <a:rPr lang="he-IL" baseline="0" dirty="0"/>
              <a:t> האינטואיציה – כשאנחנו מחברים בין שני המאורעות, אנחנו למעשה מחברים פעמיים את החיתוך,</a:t>
            </a:r>
          </a:p>
          <a:p>
            <a:pPr algn="r" rtl="1"/>
            <a:r>
              <a:rPr lang="he-IL" baseline="0" dirty="0"/>
              <a:t>לכן צריך להחסיר אותו מהנוסחה.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71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למורה:</a:t>
            </a:r>
            <a:r>
              <a:rPr lang="he-IL" baseline="0" dirty="0"/>
              <a:t> הסב את תשומת לב התלמידים שמספיק לזכור את העמודה השמאלית כי היא המקרה הכללי ומכילה את שאר המקרים.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9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למורה:</a:t>
            </a:r>
            <a:r>
              <a:rPr lang="he-IL" baseline="0" dirty="0"/>
              <a:t> הסב את תשומת לב התלמידים שמספיק לזכור את העמודה השמאלית כי היא המקרה הכללי ומכילה את שאר המקרים.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914D3-A9D1-46D1-ADF2-541894C7F628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9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250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1068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4852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7563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221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0733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4679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3795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47858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518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8155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שקף בולט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מציין מיקום תוכן 2"/>
          <p:cNvSpPr>
            <a:spLocks noGrp="1"/>
          </p:cNvSpPr>
          <p:nvPr>
            <p:ph idx="1"/>
          </p:nvPr>
        </p:nvSpPr>
        <p:spPr>
          <a:xfrm>
            <a:off x="512658" y="1062232"/>
            <a:ext cx="8236530" cy="4569371"/>
          </a:xfrm>
          <a:prstGeom prst="rect">
            <a:avLst/>
          </a:prstGeom>
        </p:spPr>
        <p:txBody>
          <a:bodyPr/>
          <a:lstStyle>
            <a:lvl1pPr marL="174625" indent="-174625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110000"/>
              <a:buFont typeface="Arial" pitchFamily="34" charset="0"/>
              <a:buChar char="•"/>
              <a:defRPr sz="16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4000" y="793735"/>
            <a:ext cx="6120000" cy="7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כותרת 1"/>
          <p:cNvSpPr>
            <a:spLocks noGrp="1"/>
          </p:cNvSpPr>
          <p:nvPr>
            <p:ph type="title" hasCustomPrompt="1"/>
          </p:nvPr>
        </p:nvSpPr>
        <p:spPr>
          <a:xfrm>
            <a:off x="906303" y="312345"/>
            <a:ext cx="7681016" cy="360040"/>
          </a:xfrm>
          <a:prstGeom prst="rect">
            <a:avLst/>
          </a:prstGeom>
        </p:spPr>
        <p:txBody>
          <a:bodyPr anchor="ctr"/>
          <a:lstStyle>
            <a:lvl1pPr algn="r">
              <a:defRPr sz="2400" b="1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6368487"/>
            <a:ext cx="7524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4623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שקף 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מציין מיקום תוכן 2"/>
          <p:cNvSpPr>
            <a:spLocks noGrp="1"/>
          </p:cNvSpPr>
          <p:nvPr>
            <p:ph idx="1"/>
          </p:nvPr>
        </p:nvSpPr>
        <p:spPr>
          <a:xfrm>
            <a:off x="512658" y="1062232"/>
            <a:ext cx="8236530" cy="4569371"/>
          </a:xfrm>
          <a:prstGeom prst="rect">
            <a:avLst/>
          </a:prstGeom>
        </p:spPr>
        <p:txBody>
          <a:bodyPr/>
          <a:lstStyle>
            <a:lvl1pPr marL="268288" indent="-268288">
              <a:lnSpc>
                <a:spcPct val="150000"/>
              </a:lnSpc>
              <a:spcBef>
                <a:spcPts val="0"/>
              </a:spcBef>
              <a:buClr>
                <a:schemeClr val="accent1"/>
              </a:buClr>
              <a:buSzPct val="110000"/>
              <a:buFont typeface="Wingdings" pitchFamily="2" charset="2"/>
              <a:buChar char="ü"/>
              <a:defRPr sz="16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כותרת 1"/>
          <p:cNvSpPr>
            <a:spLocks noGrp="1"/>
          </p:cNvSpPr>
          <p:nvPr>
            <p:ph type="title" hasCustomPrompt="1"/>
          </p:nvPr>
        </p:nvSpPr>
        <p:spPr>
          <a:xfrm>
            <a:off x="906303" y="312345"/>
            <a:ext cx="7681016" cy="360040"/>
          </a:xfrm>
          <a:prstGeom prst="rect">
            <a:avLst/>
          </a:prstGeom>
        </p:spPr>
        <p:txBody>
          <a:bodyPr anchor="ctr"/>
          <a:lstStyle>
            <a:lvl1pPr algn="r">
              <a:defRPr sz="2400" b="1" baseline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8" name="Picture 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4000" y="793735"/>
            <a:ext cx="6120000" cy="75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6368487"/>
            <a:ext cx="752475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454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EEC1D-E9E6-49EE-A04F-68D6F094F544}" type="datetimeFigureOut">
              <a:rPr lang="he-IL" smtClean="0"/>
              <a:t>י"א/תשרי/תשפ"ז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F47A4-BEF8-400A-90DB-7F79458806A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115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mp"/><Relationship Id="rId5" Type="http://schemas.openxmlformats.org/officeDocument/2006/relationships/image" Target="../media/image32.tmp"/><Relationship Id="rId4" Type="http://schemas.openxmlformats.org/officeDocument/2006/relationships/image" Target="../media/image31.tm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mp"/><Relationship Id="rId2" Type="http://schemas.openxmlformats.org/officeDocument/2006/relationships/image" Target="../media/image39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mp"/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tmp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tmp"/><Relationship Id="rId4" Type="http://schemas.openxmlformats.org/officeDocument/2006/relationships/image" Target="../media/image59.tm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mp"/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tmp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0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72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5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71.wmf"/><Relationship Id="rId4" Type="http://schemas.openxmlformats.org/officeDocument/2006/relationships/oleObject" Target="../embeddings/oleObject6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71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75.w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77.wmf"/><Relationship Id="rId5" Type="http://schemas.openxmlformats.org/officeDocument/2006/relationships/image" Target="../media/image71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76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tmp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mp"/><Relationship Id="rId2" Type="http://schemas.openxmlformats.org/officeDocument/2006/relationships/image" Target="../media/image83.tmp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tmp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6.wmf"/><Relationship Id="rId4" Type="http://schemas.openxmlformats.org/officeDocument/2006/relationships/oleObject" Target="../embeddings/oleObject15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tmp"/><Relationship Id="rId3" Type="http://schemas.openxmlformats.org/officeDocument/2006/relationships/image" Target="../media/image89.png"/><Relationship Id="rId7" Type="http://schemas.openxmlformats.org/officeDocument/2006/relationships/image" Target="../media/image8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image" Target="../media/image100.pn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99.png"/><Relationship Id="rId17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1.png"/><Relationship Id="rId1" Type="http://schemas.openxmlformats.org/officeDocument/2006/relationships/vmlDrawing" Target="../drawings/vmlDrawing9.vml"/><Relationship Id="rId6" Type="http://schemas.openxmlformats.org/officeDocument/2006/relationships/image" Target="../media/image94.wmf"/><Relationship Id="rId11" Type="http://schemas.openxmlformats.org/officeDocument/2006/relationships/image" Target="../media/image98.png"/><Relationship Id="rId5" Type="http://schemas.openxmlformats.org/officeDocument/2006/relationships/oleObject" Target="../embeddings/oleObject18.bin"/><Relationship Id="rId15" Type="http://schemas.openxmlformats.org/officeDocument/2006/relationships/image" Target="../media/image97.wmf"/><Relationship Id="rId10" Type="http://schemas.openxmlformats.org/officeDocument/2006/relationships/image" Target="../media/image96.wmf"/><Relationship Id="rId4" Type="http://schemas.openxmlformats.org/officeDocument/2006/relationships/image" Target="../media/image93.wmf"/><Relationship Id="rId9" Type="http://schemas.openxmlformats.org/officeDocument/2006/relationships/oleObject" Target="../embeddings/oleObject20.bin"/><Relationship Id="rId14" Type="http://schemas.openxmlformats.org/officeDocument/2006/relationships/oleObject" Target="../embeddings/oleObject21.bin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image" Target="../media/image100.png"/><Relationship Id="rId18" Type="http://schemas.openxmlformats.org/officeDocument/2006/relationships/image" Target="../media/image102.wmf"/><Relationship Id="rId26" Type="http://schemas.openxmlformats.org/officeDocument/2006/relationships/oleObject" Target="../embeddings/oleObject33.bin"/><Relationship Id="rId3" Type="http://schemas.openxmlformats.org/officeDocument/2006/relationships/oleObject" Target="../embeddings/oleObject23.bin"/><Relationship Id="rId21" Type="http://schemas.openxmlformats.org/officeDocument/2006/relationships/oleObject" Target="../embeddings/oleObject30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99.png"/><Relationship Id="rId17" Type="http://schemas.openxmlformats.org/officeDocument/2006/relationships/oleObject" Target="../embeddings/oleObject28.bin"/><Relationship Id="rId25" Type="http://schemas.openxmlformats.org/officeDocument/2006/relationships/oleObject" Target="../embeddings/oleObject32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1.png"/><Relationship Id="rId20" Type="http://schemas.openxmlformats.org/officeDocument/2006/relationships/image" Target="../media/image103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94.wmf"/><Relationship Id="rId11" Type="http://schemas.openxmlformats.org/officeDocument/2006/relationships/image" Target="../media/image98.png"/><Relationship Id="rId24" Type="http://schemas.openxmlformats.org/officeDocument/2006/relationships/image" Target="../media/image105.wmf"/><Relationship Id="rId5" Type="http://schemas.openxmlformats.org/officeDocument/2006/relationships/oleObject" Target="../embeddings/oleObject24.bin"/><Relationship Id="rId15" Type="http://schemas.openxmlformats.org/officeDocument/2006/relationships/image" Target="../media/image97.wmf"/><Relationship Id="rId23" Type="http://schemas.openxmlformats.org/officeDocument/2006/relationships/oleObject" Target="../embeddings/oleObject31.bin"/><Relationship Id="rId10" Type="http://schemas.openxmlformats.org/officeDocument/2006/relationships/image" Target="../media/image96.wmf"/><Relationship Id="rId19" Type="http://schemas.openxmlformats.org/officeDocument/2006/relationships/oleObject" Target="../embeddings/oleObject29.bin"/><Relationship Id="rId4" Type="http://schemas.openxmlformats.org/officeDocument/2006/relationships/image" Target="../media/image93.wmf"/><Relationship Id="rId9" Type="http://schemas.openxmlformats.org/officeDocument/2006/relationships/oleObject" Target="../embeddings/oleObject26.bin"/><Relationship Id="rId14" Type="http://schemas.openxmlformats.org/officeDocument/2006/relationships/oleObject" Target="../embeddings/oleObject27.bin"/><Relationship Id="rId22" Type="http://schemas.openxmlformats.org/officeDocument/2006/relationships/image" Target="../media/image104.wmf"/><Relationship Id="rId27" Type="http://schemas.openxmlformats.org/officeDocument/2006/relationships/oleObject" Target="../embeddings/oleObject34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99.png"/><Relationship Id="rId18" Type="http://schemas.openxmlformats.org/officeDocument/2006/relationships/oleObject" Target="../embeddings/oleObject40.bin"/><Relationship Id="rId26" Type="http://schemas.openxmlformats.org/officeDocument/2006/relationships/oleObject" Target="../embeddings/oleObject44.bin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108.wmf"/><Relationship Id="rId7" Type="http://schemas.openxmlformats.org/officeDocument/2006/relationships/image" Target="../media/image94.wmf"/><Relationship Id="rId12" Type="http://schemas.openxmlformats.org/officeDocument/2006/relationships/image" Target="../media/image98.png"/><Relationship Id="rId17" Type="http://schemas.openxmlformats.org/officeDocument/2006/relationships/image" Target="../media/image106.wmf"/><Relationship Id="rId25" Type="http://schemas.openxmlformats.org/officeDocument/2006/relationships/image" Target="../media/image110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39.bin"/><Relationship Id="rId20" Type="http://schemas.openxmlformats.org/officeDocument/2006/relationships/oleObject" Target="../embeddings/oleObject41.bin"/><Relationship Id="rId29" Type="http://schemas.openxmlformats.org/officeDocument/2006/relationships/image" Target="../media/image97.wmf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96.wmf"/><Relationship Id="rId24" Type="http://schemas.openxmlformats.org/officeDocument/2006/relationships/oleObject" Target="../embeddings/oleObject43.bin"/><Relationship Id="rId5" Type="http://schemas.openxmlformats.org/officeDocument/2006/relationships/image" Target="../media/image93.wmf"/><Relationship Id="rId15" Type="http://schemas.openxmlformats.org/officeDocument/2006/relationships/image" Target="../media/image101.png"/><Relationship Id="rId23" Type="http://schemas.openxmlformats.org/officeDocument/2006/relationships/image" Target="../media/image109.wmf"/><Relationship Id="rId28" Type="http://schemas.openxmlformats.org/officeDocument/2006/relationships/oleObject" Target="../embeddings/oleObject45.bin"/><Relationship Id="rId10" Type="http://schemas.openxmlformats.org/officeDocument/2006/relationships/oleObject" Target="../embeddings/oleObject38.bin"/><Relationship Id="rId19" Type="http://schemas.openxmlformats.org/officeDocument/2006/relationships/image" Target="../media/image107.wmf"/><Relationship Id="rId31" Type="http://schemas.openxmlformats.org/officeDocument/2006/relationships/oleObject" Target="../embeddings/oleObject47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95.wmf"/><Relationship Id="rId14" Type="http://schemas.openxmlformats.org/officeDocument/2006/relationships/image" Target="../media/image100.png"/><Relationship Id="rId22" Type="http://schemas.openxmlformats.org/officeDocument/2006/relationships/oleObject" Target="../embeddings/oleObject42.bin"/><Relationship Id="rId27" Type="http://schemas.openxmlformats.org/officeDocument/2006/relationships/image" Target="../media/image111.wmf"/><Relationship Id="rId30" Type="http://schemas.openxmlformats.org/officeDocument/2006/relationships/oleObject" Target="../embeddings/oleObject46.bin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image" Target="../media/image112.png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9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4.wmf"/><Relationship Id="rId11" Type="http://schemas.openxmlformats.org/officeDocument/2006/relationships/image" Target="../media/image98.png"/><Relationship Id="rId5" Type="http://schemas.openxmlformats.org/officeDocument/2006/relationships/oleObject" Target="../embeddings/oleObject49.bin"/><Relationship Id="rId15" Type="http://schemas.openxmlformats.org/officeDocument/2006/relationships/image" Target="../media/image97.wmf"/><Relationship Id="rId10" Type="http://schemas.openxmlformats.org/officeDocument/2006/relationships/image" Target="../media/image96.wmf"/><Relationship Id="rId4" Type="http://schemas.openxmlformats.org/officeDocument/2006/relationships/image" Target="../media/image93.wmf"/><Relationship Id="rId9" Type="http://schemas.openxmlformats.org/officeDocument/2006/relationships/oleObject" Target="../embeddings/oleObject51.bin"/><Relationship Id="rId14" Type="http://schemas.openxmlformats.org/officeDocument/2006/relationships/oleObject" Target="../embeddings/oleObject52.bin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114.wmf"/><Relationship Id="rId3" Type="http://schemas.openxmlformats.org/officeDocument/2006/relationships/oleObject" Target="../embeddings/oleObject53.bin"/><Relationship Id="rId21" Type="http://schemas.openxmlformats.org/officeDocument/2006/relationships/image" Target="../media/image97.wmf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99.png"/><Relationship Id="rId17" Type="http://schemas.openxmlformats.org/officeDocument/2006/relationships/oleObject" Target="../embeddings/oleObject59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3.wmf"/><Relationship Id="rId20" Type="http://schemas.openxmlformats.org/officeDocument/2006/relationships/oleObject" Target="../embeddings/oleObject60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4.wmf"/><Relationship Id="rId11" Type="http://schemas.openxmlformats.org/officeDocument/2006/relationships/image" Target="../media/image98.png"/><Relationship Id="rId5" Type="http://schemas.openxmlformats.org/officeDocument/2006/relationships/oleObject" Target="../embeddings/oleObject54.bin"/><Relationship Id="rId15" Type="http://schemas.openxmlformats.org/officeDocument/2006/relationships/oleObject" Target="../embeddings/oleObject58.bin"/><Relationship Id="rId10" Type="http://schemas.openxmlformats.org/officeDocument/2006/relationships/image" Target="../media/image96.wmf"/><Relationship Id="rId19" Type="http://schemas.openxmlformats.org/officeDocument/2006/relationships/image" Target="../media/image112.png"/><Relationship Id="rId4" Type="http://schemas.openxmlformats.org/officeDocument/2006/relationships/image" Target="../media/image93.wmf"/><Relationship Id="rId9" Type="http://schemas.openxmlformats.org/officeDocument/2006/relationships/oleObject" Target="../embeddings/oleObject56.bin"/><Relationship Id="rId14" Type="http://schemas.openxmlformats.org/officeDocument/2006/relationships/image" Target="../media/image113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oleObject" Target="../embeddings/oleObject65.bin"/><Relationship Id="rId18" Type="http://schemas.openxmlformats.org/officeDocument/2006/relationships/image" Target="../media/image114.wmf"/><Relationship Id="rId3" Type="http://schemas.openxmlformats.org/officeDocument/2006/relationships/oleObject" Target="../embeddings/oleObject61.bin"/><Relationship Id="rId21" Type="http://schemas.openxmlformats.org/officeDocument/2006/relationships/image" Target="../media/image97.wmf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99.png"/><Relationship Id="rId17" Type="http://schemas.openxmlformats.org/officeDocument/2006/relationships/oleObject" Target="../embeddings/oleObject67.bin"/><Relationship Id="rId25" Type="http://schemas.openxmlformats.org/officeDocument/2006/relationships/image" Target="../media/image116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03.wmf"/><Relationship Id="rId20" Type="http://schemas.openxmlformats.org/officeDocument/2006/relationships/oleObject" Target="../embeddings/oleObject68.bin"/><Relationship Id="rId1" Type="http://schemas.openxmlformats.org/officeDocument/2006/relationships/vmlDrawing" Target="../drawings/vmlDrawing14.vml"/><Relationship Id="rId6" Type="http://schemas.openxmlformats.org/officeDocument/2006/relationships/image" Target="../media/image94.wmf"/><Relationship Id="rId11" Type="http://schemas.openxmlformats.org/officeDocument/2006/relationships/image" Target="../media/image98.png"/><Relationship Id="rId24" Type="http://schemas.openxmlformats.org/officeDocument/2006/relationships/oleObject" Target="../embeddings/oleObject70.bin"/><Relationship Id="rId5" Type="http://schemas.openxmlformats.org/officeDocument/2006/relationships/oleObject" Target="../embeddings/oleObject62.bin"/><Relationship Id="rId15" Type="http://schemas.openxmlformats.org/officeDocument/2006/relationships/oleObject" Target="../embeddings/oleObject66.bin"/><Relationship Id="rId23" Type="http://schemas.openxmlformats.org/officeDocument/2006/relationships/image" Target="../media/image115.wmf"/><Relationship Id="rId10" Type="http://schemas.openxmlformats.org/officeDocument/2006/relationships/image" Target="../media/image96.wmf"/><Relationship Id="rId19" Type="http://schemas.openxmlformats.org/officeDocument/2006/relationships/image" Target="../media/image112.png"/><Relationship Id="rId4" Type="http://schemas.openxmlformats.org/officeDocument/2006/relationships/image" Target="../media/image93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113.wmf"/><Relationship Id="rId22" Type="http://schemas.openxmlformats.org/officeDocument/2006/relationships/oleObject" Target="../embeddings/oleObject69.bin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13" Type="http://schemas.openxmlformats.org/officeDocument/2006/relationships/oleObject" Target="../embeddings/oleObject75.bin"/><Relationship Id="rId18" Type="http://schemas.openxmlformats.org/officeDocument/2006/relationships/image" Target="../media/image119.wmf"/><Relationship Id="rId3" Type="http://schemas.openxmlformats.org/officeDocument/2006/relationships/oleObject" Target="../embeddings/oleObject71.bin"/><Relationship Id="rId21" Type="http://schemas.openxmlformats.org/officeDocument/2006/relationships/image" Target="../media/image110.wmf"/><Relationship Id="rId7" Type="http://schemas.openxmlformats.org/officeDocument/2006/relationships/oleObject" Target="../embeddings/oleObject73.bin"/><Relationship Id="rId12" Type="http://schemas.openxmlformats.org/officeDocument/2006/relationships/image" Target="../media/image99.png"/><Relationship Id="rId17" Type="http://schemas.openxmlformats.org/officeDocument/2006/relationships/oleObject" Target="../embeddings/oleObject77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18.wmf"/><Relationship Id="rId20" Type="http://schemas.openxmlformats.org/officeDocument/2006/relationships/oleObject" Target="../embeddings/oleObject78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4.wmf"/><Relationship Id="rId11" Type="http://schemas.openxmlformats.org/officeDocument/2006/relationships/image" Target="../media/image98.png"/><Relationship Id="rId5" Type="http://schemas.openxmlformats.org/officeDocument/2006/relationships/oleObject" Target="../embeddings/oleObject72.bin"/><Relationship Id="rId15" Type="http://schemas.openxmlformats.org/officeDocument/2006/relationships/oleObject" Target="../embeddings/oleObject76.bin"/><Relationship Id="rId23" Type="http://schemas.openxmlformats.org/officeDocument/2006/relationships/image" Target="../media/image97.wmf"/><Relationship Id="rId10" Type="http://schemas.openxmlformats.org/officeDocument/2006/relationships/image" Target="../media/image96.wmf"/><Relationship Id="rId19" Type="http://schemas.openxmlformats.org/officeDocument/2006/relationships/image" Target="../media/image112.png"/><Relationship Id="rId4" Type="http://schemas.openxmlformats.org/officeDocument/2006/relationships/image" Target="../media/image93.wmf"/><Relationship Id="rId9" Type="http://schemas.openxmlformats.org/officeDocument/2006/relationships/oleObject" Target="../embeddings/oleObject74.bin"/><Relationship Id="rId14" Type="http://schemas.openxmlformats.org/officeDocument/2006/relationships/image" Target="../media/image117.wmf"/><Relationship Id="rId22" Type="http://schemas.openxmlformats.org/officeDocument/2006/relationships/oleObject" Target="../embeddings/oleObject79.bin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tmp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tmp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126.wmf"/><Relationship Id="rId18" Type="http://schemas.openxmlformats.org/officeDocument/2006/relationships/image" Target="../media/image128.wmf"/><Relationship Id="rId26" Type="http://schemas.openxmlformats.org/officeDocument/2006/relationships/image" Target="../media/image132.wmf"/><Relationship Id="rId3" Type="http://schemas.openxmlformats.org/officeDocument/2006/relationships/notesSlide" Target="../notesSlides/notesSlide18.xml"/><Relationship Id="rId21" Type="http://schemas.openxmlformats.org/officeDocument/2006/relationships/oleObject" Target="../embeddings/oleObject89.bin"/><Relationship Id="rId7" Type="http://schemas.openxmlformats.org/officeDocument/2006/relationships/image" Target="../media/image123.wmf"/><Relationship Id="rId12" Type="http://schemas.openxmlformats.org/officeDocument/2006/relationships/oleObject" Target="../embeddings/oleObject84.bin"/><Relationship Id="rId17" Type="http://schemas.openxmlformats.org/officeDocument/2006/relationships/oleObject" Target="../embeddings/oleObject87.bin"/><Relationship Id="rId25" Type="http://schemas.openxmlformats.org/officeDocument/2006/relationships/oleObject" Target="../embeddings/oleObject91.bin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86.bin"/><Relationship Id="rId20" Type="http://schemas.openxmlformats.org/officeDocument/2006/relationships/image" Target="../media/image129.wmf"/><Relationship Id="rId29" Type="http://schemas.openxmlformats.org/officeDocument/2006/relationships/image" Target="../media/image133.wmf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125.wmf"/><Relationship Id="rId24" Type="http://schemas.openxmlformats.org/officeDocument/2006/relationships/image" Target="../media/image131.wmf"/><Relationship Id="rId5" Type="http://schemas.openxmlformats.org/officeDocument/2006/relationships/image" Target="../media/image122.wmf"/><Relationship Id="rId15" Type="http://schemas.openxmlformats.org/officeDocument/2006/relationships/image" Target="../media/image127.wmf"/><Relationship Id="rId23" Type="http://schemas.openxmlformats.org/officeDocument/2006/relationships/oleObject" Target="../embeddings/oleObject90.bin"/><Relationship Id="rId28" Type="http://schemas.openxmlformats.org/officeDocument/2006/relationships/oleObject" Target="../embeddings/oleObject93.bin"/><Relationship Id="rId10" Type="http://schemas.openxmlformats.org/officeDocument/2006/relationships/oleObject" Target="../embeddings/oleObject83.bin"/><Relationship Id="rId19" Type="http://schemas.openxmlformats.org/officeDocument/2006/relationships/oleObject" Target="../embeddings/oleObject88.bin"/><Relationship Id="rId4" Type="http://schemas.openxmlformats.org/officeDocument/2006/relationships/oleObject" Target="../embeddings/oleObject80.bin"/><Relationship Id="rId9" Type="http://schemas.openxmlformats.org/officeDocument/2006/relationships/image" Target="../media/image124.wmf"/><Relationship Id="rId14" Type="http://schemas.openxmlformats.org/officeDocument/2006/relationships/oleObject" Target="../embeddings/oleObject85.bin"/><Relationship Id="rId22" Type="http://schemas.openxmlformats.org/officeDocument/2006/relationships/image" Target="../media/image130.wmf"/><Relationship Id="rId27" Type="http://schemas.openxmlformats.org/officeDocument/2006/relationships/oleObject" Target="../embeddings/oleObject92.bin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tmp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619672" y="260649"/>
            <a:ext cx="7056784" cy="864095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496944" cy="5616624"/>
          </a:xfrm>
        </p:spPr>
        <p:txBody>
          <a:bodyPr>
            <a:normAutofit/>
          </a:bodyPr>
          <a:lstStyle/>
          <a:p>
            <a:pPr algn="r"/>
            <a:endParaRPr lang="he-IL" dirty="0"/>
          </a:p>
        </p:txBody>
      </p:sp>
      <p:pic>
        <p:nvPicPr>
          <p:cNvPr id="10" name="תמונה 9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90" y="1916832"/>
            <a:ext cx="838992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75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619672" y="260649"/>
            <a:ext cx="7056784" cy="864095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268760"/>
            <a:ext cx="7992888" cy="5472608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accent6"/>
                </a:solidFill>
              </a:rPr>
              <a:t>1501-1576</a:t>
            </a:r>
            <a:endParaRPr lang="he-IL" b="1" dirty="0">
              <a:solidFill>
                <a:schemeClr val="accent6"/>
              </a:solidFill>
            </a:endParaRP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45" y="1554317"/>
            <a:ext cx="3581710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23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619672" y="260649"/>
            <a:ext cx="7056784" cy="864095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268760"/>
            <a:ext cx="7992888" cy="5472608"/>
          </a:xfrm>
        </p:spPr>
        <p:txBody>
          <a:bodyPr/>
          <a:lstStyle/>
          <a:p>
            <a:pPr algn="r"/>
            <a:r>
              <a:rPr lang="he-IL" b="1" dirty="0" err="1">
                <a:solidFill>
                  <a:schemeClr val="accent6"/>
                </a:solidFill>
              </a:rPr>
              <a:t>בלז</a:t>
            </a:r>
            <a:r>
              <a:rPr lang="he-IL" b="1" dirty="0">
                <a:solidFill>
                  <a:schemeClr val="accent6"/>
                </a:solidFill>
              </a:rPr>
              <a:t> פסקל</a:t>
            </a:r>
          </a:p>
        </p:txBody>
      </p:sp>
      <p:pic>
        <p:nvPicPr>
          <p:cNvPr id="4" name="תמונה 3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4313294" cy="4488569"/>
          </a:xfrm>
          <a:prstGeom prst="rect">
            <a:avLst/>
          </a:prstGeom>
        </p:spPr>
      </p:pic>
      <p:pic>
        <p:nvPicPr>
          <p:cNvPr id="5" name="תמונה 4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955" y="2016878"/>
            <a:ext cx="3518501" cy="285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01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3006199" cy="4525963"/>
          </a:xfrm>
        </p:spPr>
      </p:pic>
      <p:sp>
        <p:nvSpPr>
          <p:cNvPr id="5" name="TextBox 4"/>
          <p:cNvSpPr txBox="1"/>
          <p:nvPr/>
        </p:nvSpPr>
        <p:spPr>
          <a:xfrm>
            <a:off x="4788024" y="2060848"/>
            <a:ext cx="3456384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אציל צרפתי . מהמתמטיקאים הגדולים של המאה ה-17.</a:t>
            </a:r>
          </a:p>
          <a:p>
            <a:r>
              <a:rPr lang="he-IL" dirty="0"/>
              <a:t>פרמה היה משפטן במקצועו ועסק במתמטיקה כתחביב.</a:t>
            </a:r>
          </a:p>
        </p:txBody>
      </p:sp>
    </p:spTree>
    <p:extLst>
      <p:ext uri="{BB962C8B-B14F-4D97-AF65-F5344CB8AC3E}">
        <p14:creationId xmlns:p14="http://schemas.microsoft.com/office/powerpoint/2010/main" val="3511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63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5DAAC5-D817-43FC-817A-96C8F89B4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C09267E-A8BB-467E-86F2-C6AE8B0C4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40"/>
            <a:ext cx="914400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610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00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12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B06870-447A-48DB-904B-E7448033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2C24F83-552E-44A3-90F5-DAFEAD38C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FEC5EC0-903E-433A-A1E9-1EDE8D333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95860"/>
            <a:ext cx="9144000" cy="622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1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13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7A80AF3-3B9D-4FDE-83AE-5771A3187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C861AE9-2CED-4626-BA3B-8527355C3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DE5DE0A-DF07-43C0-9510-79C396DFD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638"/>
            <a:ext cx="9144000" cy="60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92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85BF2B-52D7-439F-BCD5-75C26C366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27D133-8849-4796-A180-908271394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F7B293C-525A-441E-961F-145C20947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14400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502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93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09" y="980728"/>
            <a:ext cx="8507836" cy="5112567"/>
          </a:xfrm>
        </p:spPr>
      </p:pic>
    </p:spTree>
    <p:extLst>
      <p:ext uri="{BB962C8B-B14F-4D97-AF65-F5344CB8AC3E}">
        <p14:creationId xmlns:p14="http://schemas.microsoft.com/office/powerpoint/2010/main" val="895236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6" name="מציין מיקום תוכן 5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28922"/>
            <a:ext cx="8779263" cy="4692365"/>
          </a:xfrm>
        </p:spPr>
      </p:pic>
    </p:spTree>
    <p:extLst>
      <p:ext uri="{BB962C8B-B14F-4D97-AF65-F5344CB8AC3E}">
        <p14:creationId xmlns:p14="http://schemas.microsoft.com/office/powerpoint/2010/main" val="4238614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4" y="1772816"/>
            <a:ext cx="9000996" cy="3600399"/>
          </a:xfrm>
        </p:spPr>
      </p:pic>
    </p:spTree>
    <p:extLst>
      <p:ext uri="{BB962C8B-B14F-4D97-AF65-F5344CB8AC3E}">
        <p14:creationId xmlns:p14="http://schemas.microsoft.com/office/powerpoint/2010/main" val="1660658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8493861" cy="3960440"/>
          </a:xfrm>
        </p:spPr>
      </p:pic>
    </p:spTree>
    <p:extLst>
      <p:ext uri="{BB962C8B-B14F-4D97-AF65-F5344CB8AC3E}">
        <p14:creationId xmlns:p14="http://schemas.microsoft.com/office/powerpoint/2010/main" val="3321460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99" y="1556792"/>
            <a:ext cx="8271946" cy="4248471"/>
          </a:xfrm>
        </p:spPr>
      </p:pic>
    </p:spTree>
    <p:extLst>
      <p:ext uri="{BB962C8B-B14F-4D97-AF65-F5344CB8AC3E}">
        <p14:creationId xmlns:p14="http://schemas.microsoft.com/office/powerpoint/2010/main" val="3824131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16" y="1628800"/>
            <a:ext cx="8539251" cy="3816424"/>
          </a:xfrm>
        </p:spPr>
      </p:pic>
    </p:spTree>
    <p:extLst>
      <p:ext uri="{BB962C8B-B14F-4D97-AF65-F5344CB8AC3E}">
        <p14:creationId xmlns:p14="http://schemas.microsoft.com/office/powerpoint/2010/main" val="1609439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6" name="מציין מיקום תוכן 5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911275"/>
            <a:ext cx="7704857" cy="5543739"/>
          </a:xfrm>
        </p:spPr>
      </p:pic>
    </p:spTree>
    <p:extLst>
      <p:ext uri="{BB962C8B-B14F-4D97-AF65-F5344CB8AC3E}">
        <p14:creationId xmlns:p14="http://schemas.microsoft.com/office/powerpoint/2010/main" val="3601666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91" y="908720"/>
            <a:ext cx="7239933" cy="5593352"/>
          </a:xfrm>
        </p:spPr>
      </p:pic>
    </p:spTree>
    <p:extLst>
      <p:ext uri="{BB962C8B-B14F-4D97-AF65-F5344CB8AC3E}">
        <p14:creationId xmlns:p14="http://schemas.microsoft.com/office/powerpoint/2010/main" val="1427920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6752"/>
            <a:ext cx="8675931" cy="4392488"/>
          </a:xfrm>
        </p:spPr>
      </p:pic>
    </p:spTree>
    <p:extLst>
      <p:ext uri="{BB962C8B-B14F-4D97-AF65-F5344CB8AC3E}">
        <p14:creationId xmlns:p14="http://schemas.microsoft.com/office/powerpoint/2010/main" val="2086026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6" name="מציין מיקום תוכן 5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442" y="980728"/>
            <a:ext cx="6502950" cy="5750543"/>
          </a:xfrm>
        </p:spPr>
      </p:pic>
    </p:spTree>
    <p:extLst>
      <p:ext uri="{BB962C8B-B14F-4D97-AF65-F5344CB8AC3E}">
        <p14:creationId xmlns:p14="http://schemas.microsoft.com/office/powerpoint/2010/main" val="163590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6" name="מציין מיקום תוכן 5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196752"/>
            <a:ext cx="7632848" cy="5509659"/>
          </a:xfrm>
        </p:spPr>
      </p:pic>
    </p:spTree>
    <p:extLst>
      <p:ext uri="{BB962C8B-B14F-4D97-AF65-F5344CB8AC3E}">
        <p14:creationId xmlns:p14="http://schemas.microsoft.com/office/powerpoint/2010/main" val="1856706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0648"/>
            <a:ext cx="7128792" cy="6282052"/>
          </a:xfrm>
        </p:spPr>
      </p:pic>
    </p:spTree>
    <p:extLst>
      <p:ext uri="{BB962C8B-B14F-4D97-AF65-F5344CB8AC3E}">
        <p14:creationId xmlns:p14="http://schemas.microsoft.com/office/powerpoint/2010/main" val="399572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8"/>
            <a:ext cx="8755692" cy="1512168"/>
          </a:xfr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66" y="2780928"/>
            <a:ext cx="8777122" cy="1784255"/>
          </a:xfrm>
          <a:prstGeom prst="rect">
            <a:avLst/>
          </a:prstGeom>
        </p:spPr>
      </p:pic>
      <p:pic>
        <p:nvPicPr>
          <p:cNvPr id="10" name="תמונה 9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596268"/>
            <a:ext cx="7816407" cy="795407"/>
          </a:xfrm>
          <a:prstGeom prst="rect">
            <a:avLst/>
          </a:prstGeom>
        </p:spPr>
      </p:pic>
      <p:pic>
        <p:nvPicPr>
          <p:cNvPr id="12" name="תמונה 11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19" y="5512257"/>
            <a:ext cx="4012677" cy="405665"/>
          </a:xfrm>
          <a:prstGeom prst="rect">
            <a:avLst/>
          </a:prstGeom>
        </p:spPr>
      </p:pic>
      <p:pic>
        <p:nvPicPr>
          <p:cNvPr id="13" name="תמונה 12" descr="גזירת מסך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9" y="6021288"/>
            <a:ext cx="2520280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818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40" y="1196753"/>
            <a:ext cx="7827016" cy="530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208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8064896" cy="5614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7130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469510" cy="280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1320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38" y="1916832"/>
            <a:ext cx="8586541" cy="3456385"/>
          </a:xfrm>
        </p:spPr>
      </p:pic>
    </p:spTree>
    <p:extLst>
      <p:ext uri="{BB962C8B-B14F-4D97-AF65-F5344CB8AC3E}">
        <p14:creationId xmlns:p14="http://schemas.microsoft.com/office/powerpoint/2010/main" val="2615763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165" y="1484784"/>
            <a:ext cx="6467203" cy="4875557"/>
          </a:xfrm>
        </p:spPr>
      </p:pic>
    </p:spTree>
    <p:extLst>
      <p:ext uri="{BB962C8B-B14F-4D97-AF65-F5344CB8AC3E}">
        <p14:creationId xmlns:p14="http://schemas.microsoft.com/office/powerpoint/2010/main" val="525295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84784"/>
            <a:ext cx="6941878" cy="1950781"/>
          </a:xfr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939485"/>
            <a:ext cx="6243383" cy="11275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12160" y="3573016"/>
            <a:ext cx="20882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תרגיל:</a:t>
            </a:r>
          </a:p>
        </p:txBody>
      </p:sp>
    </p:spTree>
    <p:extLst>
      <p:ext uri="{BB962C8B-B14F-4D97-AF65-F5344CB8AC3E}">
        <p14:creationId xmlns:p14="http://schemas.microsoft.com/office/powerpoint/2010/main" val="327959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501008"/>
            <a:ext cx="5517358" cy="2766300"/>
          </a:xfr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348880"/>
            <a:ext cx="5014395" cy="876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48064" y="1700808"/>
            <a:ext cx="23762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chemeClr val="accent6"/>
                </a:solidFill>
              </a:rPr>
              <a:t>פתרון</a:t>
            </a:r>
            <a:r>
              <a:rPr lang="he-IL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2406129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פונקציית הסתברות אחידה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18227"/>
            <a:ext cx="7128792" cy="5435007"/>
          </a:xfrm>
        </p:spPr>
      </p:pic>
    </p:spTree>
    <p:extLst>
      <p:ext uri="{BB962C8B-B14F-4D97-AF65-F5344CB8AC3E}">
        <p14:creationId xmlns:p14="http://schemas.microsoft.com/office/powerpoint/2010/main" val="2780709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09" y="1268760"/>
            <a:ext cx="8537947" cy="4536505"/>
          </a:xfrm>
        </p:spPr>
      </p:pic>
    </p:spTree>
    <p:extLst>
      <p:ext uri="{BB962C8B-B14F-4D97-AF65-F5344CB8AC3E}">
        <p14:creationId xmlns:p14="http://schemas.microsoft.com/office/powerpoint/2010/main" val="3232342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תורת ההסתברות</a:t>
            </a:r>
            <a:endParaRPr lang="he-IL" dirty="0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59" y="1340768"/>
            <a:ext cx="8055737" cy="4556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62633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דיאגרמת וון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40768"/>
            <a:ext cx="5898391" cy="1638442"/>
          </a:xfrm>
        </p:spPr>
      </p:pic>
      <p:sp>
        <p:nvSpPr>
          <p:cNvPr id="6" name="TextBox 5"/>
          <p:cNvSpPr txBox="1"/>
          <p:nvPr/>
        </p:nvSpPr>
        <p:spPr>
          <a:xfrm>
            <a:off x="2267744" y="2996952"/>
            <a:ext cx="57606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645024"/>
            <a:ext cx="5391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485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דיאגרמת וון</a:t>
            </a:r>
            <a:endParaRPr lang="he-IL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040" y="3284061"/>
            <a:ext cx="2407920" cy="115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891" y="2070140"/>
            <a:ext cx="56102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274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מאורעות משלימים</a:t>
            </a:r>
            <a:endParaRPr lang="he-IL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2407920" cy="291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032" y="1484784"/>
            <a:ext cx="345638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684" y="1556792"/>
            <a:ext cx="4314825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842" y="3416751"/>
            <a:ext cx="3283900" cy="166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536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מאורעות משלימים</a:t>
            </a:r>
            <a:endParaRPr lang="he-IL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8" y="1556792"/>
            <a:ext cx="8365254" cy="410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8504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מאורעות משלימים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49" y="1628800"/>
            <a:ext cx="7352111" cy="2448272"/>
          </a:xfrm>
        </p:spPr>
      </p:pic>
    </p:spTree>
    <p:extLst>
      <p:ext uri="{BB962C8B-B14F-4D97-AF65-F5344CB8AC3E}">
        <p14:creationId xmlns:p14="http://schemas.microsoft.com/office/powerpoint/2010/main" val="12881880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מאורעות משלימים</a:t>
            </a:r>
            <a:endParaRPr lang="he-IL" dirty="0"/>
          </a:p>
        </p:txBody>
      </p:sp>
      <p:pic>
        <p:nvPicPr>
          <p:cNvPr id="153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935" y="1340768"/>
            <a:ext cx="710579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8965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מציין מיקום תוכן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8208912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794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00B0F0"/>
                </a:solidFill>
              </a:rPr>
              <a:t>חיתוך מאורעות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09" y="1340769"/>
            <a:ext cx="768744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1560" y="4509120"/>
            <a:ext cx="77768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2"/>
            <a:ext cx="3816424" cy="207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תמונה 6" descr="גזירת מסך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176" y="4380345"/>
            <a:ext cx="4746312" cy="704840"/>
          </a:xfrm>
          <a:prstGeom prst="rect">
            <a:avLst/>
          </a:prstGeom>
        </p:spPr>
      </p:pic>
      <p:pic>
        <p:nvPicPr>
          <p:cNvPr id="9" name="תמונה 8" descr="גזירת מסך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5373217"/>
            <a:ext cx="4763032" cy="76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509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00B0F0"/>
                </a:solidFill>
              </a:rPr>
              <a:t>חיתוך מאורעות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88840"/>
            <a:ext cx="8588988" cy="2849787"/>
          </a:xfrm>
        </p:spPr>
      </p:pic>
      <p:sp>
        <p:nvSpPr>
          <p:cNvPr id="5" name="TextBox 4"/>
          <p:cNvSpPr txBox="1"/>
          <p:nvPr/>
        </p:nvSpPr>
        <p:spPr>
          <a:xfrm>
            <a:off x="4211960" y="1412776"/>
            <a:ext cx="37444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>
                <a:solidFill>
                  <a:schemeClr val="accent6">
                    <a:lumMod val="75000"/>
                  </a:schemeClr>
                </a:solidFill>
              </a:rPr>
              <a:t>דוגמא:</a:t>
            </a:r>
          </a:p>
        </p:txBody>
      </p:sp>
      <p:pic>
        <p:nvPicPr>
          <p:cNvPr id="6" name="תמונה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57" y="4725144"/>
            <a:ext cx="5274310" cy="110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7873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922114"/>
          </a:xfrm>
        </p:spPr>
        <p:txBody>
          <a:bodyPr/>
          <a:lstStyle/>
          <a:p>
            <a:r>
              <a:rPr lang="he-IL" b="1" dirty="0">
                <a:solidFill>
                  <a:srgbClr val="00B0F0"/>
                </a:solidFill>
              </a:rPr>
              <a:t>חיתוך מאורעות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916832"/>
            <a:ext cx="4925131" cy="936104"/>
          </a:xfrm>
          <a:prstGeom prst="rect">
            <a:avLst/>
          </a:prstGeom>
        </p:spPr>
      </p:pic>
      <p:pic>
        <p:nvPicPr>
          <p:cNvPr id="7" name="תמונה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348880"/>
            <a:ext cx="3312368" cy="1872208"/>
          </a:xfrm>
          <a:prstGeom prst="rect">
            <a:avLst/>
          </a:prstGeom>
        </p:spPr>
      </p:pic>
      <p:pic>
        <p:nvPicPr>
          <p:cNvPr id="9" name="תמונה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873970"/>
            <a:ext cx="5223872" cy="10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0679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מאורעות זרים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1"/>
            <a:ext cx="8221552" cy="266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36665"/>
            <a:ext cx="25431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05064"/>
            <a:ext cx="1944216" cy="30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אובייקט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786372"/>
              </p:ext>
            </p:extLst>
          </p:nvPr>
        </p:nvGraphicFramePr>
        <p:xfrm>
          <a:off x="6588224" y="4307205"/>
          <a:ext cx="1296144" cy="375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1" name="Equation" r:id="rId7" imgW="876240" imgH="253800" progId="Equation.DSMT4">
                  <p:embed/>
                </p:oleObj>
              </mc:Choice>
              <mc:Fallback>
                <p:oleObj name="Equation" r:id="rId7" imgW="8762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88224" y="4307205"/>
                        <a:ext cx="1296144" cy="375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52120" y="5085184"/>
            <a:ext cx="28803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4499992" y="5589240"/>
            <a:ext cx="39604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592382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8800" y="1062232"/>
            <a:ext cx="6920388" cy="4569371"/>
          </a:xfrm>
        </p:spPr>
        <p:txBody>
          <a:bodyPr/>
          <a:lstStyle/>
          <a:p>
            <a:r>
              <a:rPr lang="he-IL" b="1" dirty="0"/>
              <a:t>הפרש</a:t>
            </a:r>
            <a:r>
              <a:rPr lang="he-IL" dirty="0"/>
              <a:t> המאורעות בין  </a:t>
            </a:r>
            <a:r>
              <a:rPr lang="en-US" dirty="0"/>
              <a:t>A</a:t>
            </a:r>
            <a:r>
              <a:rPr lang="he-IL" dirty="0"/>
              <a:t> ל </a:t>
            </a:r>
            <a:r>
              <a:rPr lang="en-US" dirty="0"/>
              <a:t>B</a:t>
            </a:r>
            <a:r>
              <a:rPr lang="he-IL" dirty="0"/>
              <a:t> הוא המאורע הכולל את </a:t>
            </a:r>
            <a:r>
              <a:rPr lang="he-IL" b="1" dirty="0"/>
              <a:t>כל</a:t>
            </a:r>
            <a:r>
              <a:rPr lang="he-IL" dirty="0"/>
              <a:t> התוצאות של מאורע  </a:t>
            </a:r>
            <a:r>
              <a:rPr lang="en-US" dirty="0"/>
              <a:t>A</a:t>
            </a:r>
            <a:r>
              <a:rPr lang="he-IL" dirty="0"/>
              <a:t> </a:t>
            </a:r>
            <a:r>
              <a:rPr lang="he-IL" b="1" dirty="0"/>
              <a:t>שאינן</a:t>
            </a:r>
            <a:r>
              <a:rPr lang="he-IL" dirty="0"/>
              <a:t> נמצאות במאורע  </a:t>
            </a:r>
            <a:r>
              <a:rPr lang="en-US" dirty="0"/>
              <a:t>B</a:t>
            </a:r>
            <a:r>
              <a:rPr lang="he-IL" dirty="0"/>
              <a:t> ומסומן ע"י  </a:t>
            </a:r>
            <a:r>
              <a:rPr lang="en-US" dirty="0"/>
              <a:t>A  - B</a:t>
            </a:r>
            <a:r>
              <a:rPr lang="he-IL" dirty="0"/>
              <a:t>.</a:t>
            </a:r>
          </a:p>
          <a:p>
            <a:r>
              <a:rPr lang="he-IL" dirty="0"/>
              <a:t>ההסתברות להפרש המאורעות מסומנת ע"י (</a:t>
            </a:r>
            <a:r>
              <a:rPr lang="en-US" dirty="0"/>
              <a:t>P(A - B</a:t>
            </a:r>
            <a:r>
              <a:rPr lang="he-IL" dirty="0"/>
              <a:t>.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מאורעות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3900" y="22989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15772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8800" y="1062232"/>
            <a:ext cx="6920388" cy="4569371"/>
          </a:xfrm>
        </p:spPr>
        <p:txBody>
          <a:bodyPr/>
          <a:lstStyle/>
          <a:p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הפרש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המאורעות בין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ל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הוא המאורע הכולל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של מאורע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שאינן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נמצאות במאורע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ומסומן ע"י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  - 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להפרש המאורעות מסומנת ע"י (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P(A - 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endParaRPr lang="he-IL" dirty="0"/>
          </a:p>
          <a:p>
            <a:r>
              <a:rPr lang="he-IL" dirty="0"/>
              <a:t>כיצד יראה </a:t>
            </a:r>
            <a:r>
              <a:rPr lang="he-IL" b="1" dirty="0"/>
              <a:t>הפרש </a:t>
            </a:r>
            <a:r>
              <a:rPr lang="he-IL" dirty="0"/>
              <a:t>בין מאורעות?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מאורעות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3900" y="22989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076950" y="3762375"/>
            <a:ext cx="2520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476250" y="3762375"/>
            <a:ext cx="2520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Oval 2"/>
          <p:cNvSpPr>
            <a:spLocks noChangeArrowheads="1"/>
          </p:cNvSpPr>
          <p:nvPr/>
        </p:nvSpPr>
        <p:spPr bwMode="auto">
          <a:xfrm>
            <a:off x="571501" y="4058003"/>
            <a:ext cx="1543050" cy="1247422"/>
          </a:xfrm>
          <a:prstGeom prst="ellipse">
            <a:avLst/>
          </a:prstGeom>
          <a:solidFill>
            <a:srgbClr val="4F81BD">
              <a:alpha val="60001"/>
            </a:srgbClr>
          </a:solid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/>
              <a:t>A</a:t>
            </a:r>
            <a:endParaRPr lang="he-IL" dirty="0"/>
          </a:p>
        </p:txBody>
      </p:sp>
      <p:sp>
        <p:nvSpPr>
          <p:cNvPr id="12" name="Oval 3"/>
          <p:cNvSpPr>
            <a:spLocks noChangeArrowheads="1"/>
          </p:cNvSpPr>
          <p:nvPr/>
        </p:nvSpPr>
        <p:spPr bwMode="auto">
          <a:xfrm>
            <a:off x="1701977" y="4218517"/>
            <a:ext cx="1174573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16" name="Oval 2"/>
          <p:cNvSpPr>
            <a:spLocks noChangeArrowheads="1"/>
          </p:cNvSpPr>
          <p:nvPr/>
        </p:nvSpPr>
        <p:spPr bwMode="auto">
          <a:xfrm>
            <a:off x="6134101" y="4038511"/>
            <a:ext cx="1104899" cy="1247422"/>
          </a:xfrm>
          <a:prstGeom prst="ellipse">
            <a:avLst/>
          </a:prstGeom>
          <a:solidFill>
            <a:srgbClr val="4F81BD">
              <a:alpha val="60001"/>
            </a:srgbClr>
          </a:solid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/>
              <a:t>A</a:t>
            </a:r>
            <a:endParaRPr lang="he-IL" dirty="0"/>
          </a:p>
        </p:txBody>
      </p:sp>
      <p:sp>
        <p:nvSpPr>
          <p:cNvPr id="17" name="Oval 3"/>
          <p:cNvSpPr>
            <a:spLocks noChangeArrowheads="1"/>
          </p:cNvSpPr>
          <p:nvPr/>
        </p:nvSpPr>
        <p:spPr bwMode="auto">
          <a:xfrm>
            <a:off x="7467600" y="4199025"/>
            <a:ext cx="971550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18" name="Oval 4"/>
          <p:cNvSpPr>
            <a:spLocks noChangeArrowheads="1"/>
          </p:cNvSpPr>
          <p:nvPr/>
        </p:nvSpPr>
        <p:spPr bwMode="auto">
          <a:xfrm>
            <a:off x="3437907" y="4191000"/>
            <a:ext cx="2194544" cy="1228725"/>
          </a:xfrm>
          <a:prstGeom prst="ellipse">
            <a:avLst/>
          </a:prstGeom>
          <a:solidFill>
            <a:srgbClr val="4F81BD">
              <a:alpha val="60001"/>
            </a:srgbClr>
          </a:solid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/>
              <a:t>A</a:t>
            </a:r>
            <a:endParaRPr lang="he-IL" dirty="0"/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4324350" y="4557713"/>
            <a:ext cx="1087438" cy="579437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>
            <a:solidFill>
              <a:srgbClr val="F7964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/>
              <a:t>B</a:t>
            </a:r>
            <a:endParaRPr lang="he-IL" dirty="0"/>
          </a:p>
        </p:txBody>
      </p:sp>
      <p:sp>
        <p:nvSpPr>
          <p:cNvPr id="20" name="Rectangle 19"/>
          <p:cNvSpPr/>
          <p:nvPr/>
        </p:nvSpPr>
        <p:spPr>
          <a:xfrm>
            <a:off x="3295650" y="3771900"/>
            <a:ext cx="2520000" cy="180975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Rectangle 20"/>
          <p:cNvSpPr/>
          <p:nvPr/>
        </p:nvSpPr>
        <p:spPr>
          <a:xfrm>
            <a:off x="8054814" y="3762375"/>
            <a:ext cx="542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זרים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92386" y="3771900"/>
            <a:ext cx="723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מוכלים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15273" y="3762375"/>
            <a:ext cx="7809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Arial" pitchFamily="34" charset="0"/>
                <a:cs typeface="Arial" pitchFamily="34" charset="0"/>
              </a:rPr>
              <a:t>נחתכים</a:t>
            </a:r>
          </a:p>
        </p:txBody>
      </p:sp>
    </p:spTree>
    <p:extLst>
      <p:ext uri="{BB962C8B-B14F-4D97-AF65-F5344CB8AC3E}">
        <p14:creationId xmlns:p14="http://schemas.microsoft.com/office/powerpoint/2010/main" val="35502646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8800" y="1062232"/>
            <a:ext cx="6920388" cy="4569371"/>
          </a:xfrm>
        </p:spPr>
        <p:txBody>
          <a:bodyPr/>
          <a:lstStyle/>
          <a:p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הפרש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המאורעות בין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ל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הוא המאורע הכולל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של מאורע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שאינן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נמצאות במאורע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ומסומן ע"י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  - 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להפרש המאורעות מסומנת ע"י (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P(A - 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endParaRPr lang="he-IL" dirty="0"/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כיצד יראה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הפרש 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בין מאורעות?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מאורעות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3900" y="22989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076950" y="3762375"/>
            <a:ext cx="2520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476250" y="3762375"/>
            <a:ext cx="2520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Oval 3"/>
          <p:cNvSpPr>
            <a:spLocks noChangeArrowheads="1"/>
          </p:cNvSpPr>
          <p:nvPr/>
        </p:nvSpPr>
        <p:spPr bwMode="auto">
          <a:xfrm>
            <a:off x="1701977" y="4218517"/>
            <a:ext cx="1174573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17" name="Oval 3"/>
          <p:cNvSpPr>
            <a:spLocks noChangeArrowheads="1"/>
          </p:cNvSpPr>
          <p:nvPr/>
        </p:nvSpPr>
        <p:spPr bwMode="auto">
          <a:xfrm>
            <a:off x="7467600" y="4199025"/>
            <a:ext cx="971550" cy="974549"/>
          </a:xfrm>
          <a:prstGeom prst="ellipse">
            <a:avLst/>
          </a:prstGeom>
          <a:solidFill>
            <a:schemeClr val="bg1">
              <a:alpha val="60000"/>
            </a:scheme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18" name="Oval 4"/>
          <p:cNvSpPr>
            <a:spLocks noChangeArrowheads="1"/>
          </p:cNvSpPr>
          <p:nvPr/>
        </p:nvSpPr>
        <p:spPr bwMode="auto">
          <a:xfrm>
            <a:off x="3437907" y="4191000"/>
            <a:ext cx="2194544" cy="1228725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A-B</a:t>
            </a:r>
            <a:endParaRPr lang="he-IL" b="1" dirty="0"/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4324350" y="4557713"/>
            <a:ext cx="1087438" cy="579437"/>
          </a:xfrm>
          <a:prstGeom prst="ellipse">
            <a:avLst/>
          </a:prstGeom>
          <a:solidFill>
            <a:schemeClr val="bg1"/>
          </a:solidFill>
          <a:ln w="38100">
            <a:solidFill>
              <a:srgbClr val="F7964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/>
              <a:t>B</a:t>
            </a:r>
            <a:endParaRPr lang="he-IL" dirty="0"/>
          </a:p>
        </p:txBody>
      </p:sp>
      <p:sp>
        <p:nvSpPr>
          <p:cNvPr id="20" name="Rectangle 19"/>
          <p:cNvSpPr/>
          <p:nvPr/>
        </p:nvSpPr>
        <p:spPr>
          <a:xfrm>
            <a:off x="3295650" y="3771900"/>
            <a:ext cx="2520000" cy="180975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Oval 5" descr="Wide upward diagonal"/>
          <p:cNvSpPr>
            <a:spLocks noChangeArrowheads="1"/>
          </p:cNvSpPr>
          <p:nvPr/>
        </p:nvSpPr>
        <p:spPr bwMode="auto">
          <a:xfrm>
            <a:off x="6133800" y="4038511"/>
            <a:ext cx="1105200" cy="1249200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A=A-B</a:t>
            </a:r>
            <a:endParaRPr lang="he-IL" b="1" dirty="0"/>
          </a:p>
        </p:txBody>
      </p:sp>
      <p:sp>
        <p:nvSpPr>
          <p:cNvPr id="315405" name="Arc 13" descr="Wide upward diagonal"/>
          <p:cNvSpPr>
            <a:spLocks/>
          </p:cNvSpPr>
          <p:nvPr/>
        </p:nvSpPr>
        <p:spPr bwMode="auto">
          <a:xfrm flipH="1">
            <a:off x="1698672" y="4299931"/>
            <a:ext cx="343180" cy="736693"/>
          </a:xfrm>
          <a:custGeom>
            <a:avLst/>
            <a:gdLst>
              <a:gd name="G0" fmla="+- 0 0 0"/>
              <a:gd name="G1" fmla="+- 21504 0 0"/>
              <a:gd name="G2" fmla="+- 21600 0 0"/>
              <a:gd name="T0" fmla="*/ 2037 w 21600"/>
              <a:gd name="T1" fmla="*/ 0 h 42819"/>
              <a:gd name="T2" fmla="*/ 3496 w 21600"/>
              <a:gd name="T3" fmla="*/ 42819 h 42819"/>
              <a:gd name="T4" fmla="*/ 0 w 21600"/>
              <a:gd name="T5" fmla="*/ 21504 h 42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2819" fill="none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</a:path>
              <a:path w="21600" h="42819" stroke="0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  <a:lnTo>
                  <a:pt x="0" y="21504"/>
                </a:lnTo>
                <a:close/>
              </a:path>
            </a:pathLst>
          </a:custGeom>
          <a:pattFill prst="wdUpDiag">
            <a:fgClr>
              <a:srgbClr val="F79646">
                <a:alpha val="80000"/>
              </a:srgbClr>
            </a:fgClr>
            <a:bgClr>
              <a:srgbClr val="F79646">
                <a:alpha val="80000"/>
              </a:srgbClr>
            </a:bgClr>
          </a:pattFill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8" name="Oval 11" descr="Wide upward diagonal"/>
          <p:cNvSpPr>
            <a:spLocks noChangeArrowheads="1"/>
          </p:cNvSpPr>
          <p:nvPr/>
        </p:nvSpPr>
        <p:spPr bwMode="auto">
          <a:xfrm>
            <a:off x="552449" y="4051300"/>
            <a:ext cx="1624386" cy="1244600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A-B</a:t>
            </a:r>
            <a:endParaRPr lang="he-IL" b="1" dirty="0"/>
          </a:p>
        </p:txBody>
      </p:sp>
      <p:sp>
        <p:nvSpPr>
          <p:cNvPr id="315404" name="Oval 12"/>
          <p:cNvSpPr>
            <a:spLocks noChangeArrowheads="1"/>
          </p:cNvSpPr>
          <p:nvPr/>
        </p:nvSpPr>
        <p:spPr bwMode="auto">
          <a:xfrm>
            <a:off x="1709363" y="4211451"/>
            <a:ext cx="1186237" cy="972344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29" name="Rectangle 28"/>
          <p:cNvSpPr/>
          <p:nvPr/>
        </p:nvSpPr>
        <p:spPr>
          <a:xfrm>
            <a:off x="8054814" y="3762375"/>
            <a:ext cx="542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זרים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92386" y="3771900"/>
            <a:ext cx="723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מוכלים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15273" y="3762375"/>
            <a:ext cx="7809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Arial" pitchFamily="34" charset="0"/>
                <a:cs typeface="Arial" pitchFamily="34" charset="0"/>
              </a:rPr>
              <a:t>נחתכים</a:t>
            </a:r>
          </a:p>
        </p:txBody>
      </p:sp>
    </p:spTree>
    <p:extLst>
      <p:ext uri="{BB962C8B-B14F-4D97-AF65-F5344CB8AC3E}">
        <p14:creationId xmlns:p14="http://schemas.microsoft.com/office/powerpoint/2010/main" val="38014012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8800" y="1062232"/>
            <a:ext cx="6920388" cy="4569371"/>
          </a:xfrm>
        </p:spPr>
        <p:txBody>
          <a:bodyPr/>
          <a:lstStyle/>
          <a:p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הפרש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המאורעות בין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ל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הוא המאורע הכולל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של מאורע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שאינן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נמצאות במאורע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ומסומן ע"י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  - 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להפרש המאורעות מסומנת ע"י (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P(A - 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endParaRPr lang="he-IL" dirty="0"/>
          </a:p>
          <a:p>
            <a:r>
              <a:rPr lang="he-IL" dirty="0"/>
              <a:t>כיצד נחשב </a:t>
            </a:r>
            <a:r>
              <a:rPr lang="he-IL" b="1" dirty="0"/>
              <a:t>הסתברות של הפרש </a:t>
            </a:r>
            <a:r>
              <a:rPr lang="he-IL" dirty="0"/>
              <a:t>בין מאורעות בכל אחד מהמקרים?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מאורעות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3900" y="22989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076950" y="3762375"/>
            <a:ext cx="2520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476250" y="3762375"/>
            <a:ext cx="2520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Oval 3"/>
          <p:cNvSpPr>
            <a:spLocks noChangeArrowheads="1"/>
          </p:cNvSpPr>
          <p:nvPr/>
        </p:nvSpPr>
        <p:spPr bwMode="auto">
          <a:xfrm>
            <a:off x="1701977" y="4218517"/>
            <a:ext cx="1174573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17" name="Oval 3"/>
          <p:cNvSpPr>
            <a:spLocks noChangeArrowheads="1"/>
          </p:cNvSpPr>
          <p:nvPr/>
        </p:nvSpPr>
        <p:spPr bwMode="auto">
          <a:xfrm>
            <a:off x="7467600" y="4199025"/>
            <a:ext cx="971550" cy="974549"/>
          </a:xfrm>
          <a:prstGeom prst="ellipse">
            <a:avLst/>
          </a:prstGeom>
          <a:solidFill>
            <a:schemeClr val="bg1">
              <a:alpha val="60000"/>
            </a:scheme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18" name="Oval 4"/>
          <p:cNvSpPr>
            <a:spLocks noChangeArrowheads="1"/>
          </p:cNvSpPr>
          <p:nvPr/>
        </p:nvSpPr>
        <p:spPr bwMode="auto">
          <a:xfrm>
            <a:off x="3437907" y="4191000"/>
            <a:ext cx="2194544" cy="1228725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A-B</a:t>
            </a:r>
            <a:endParaRPr lang="he-IL" b="1" dirty="0"/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4324350" y="4557713"/>
            <a:ext cx="1087438" cy="579437"/>
          </a:xfrm>
          <a:prstGeom prst="ellipse">
            <a:avLst/>
          </a:prstGeom>
          <a:solidFill>
            <a:schemeClr val="bg1"/>
          </a:solidFill>
          <a:ln w="38100">
            <a:solidFill>
              <a:srgbClr val="F7964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/>
              <a:t>B</a:t>
            </a:r>
            <a:endParaRPr lang="he-IL" dirty="0"/>
          </a:p>
        </p:txBody>
      </p:sp>
      <p:sp>
        <p:nvSpPr>
          <p:cNvPr id="20" name="Rectangle 19"/>
          <p:cNvSpPr/>
          <p:nvPr/>
        </p:nvSpPr>
        <p:spPr>
          <a:xfrm>
            <a:off x="3295650" y="3771900"/>
            <a:ext cx="2520000" cy="180975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Oval 5" descr="Wide upward diagonal"/>
          <p:cNvSpPr>
            <a:spLocks noChangeArrowheads="1"/>
          </p:cNvSpPr>
          <p:nvPr/>
        </p:nvSpPr>
        <p:spPr bwMode="auto">
          <a:xfrm>
            <a:off x="6133800" y="4038511"/>
            <a:ext cx="1105200" cy="1249200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A=A-B</a:t>
            </a:r>
            <a:endParaRPr lang="he-IL" b="1" dirty="0"/>
          </a:p>
        </p:txBody>
      </p:sp>
      <p:sp>
        <p:nvSpPr>
          <p:cNvPr id="315405" name="Arc 13" descr="Wide upward diagonal"/>
          <p:cNvSpPr>
            <a:spLocks/>
          </p:cNvSpPr>
          <p:nvPr/>
        </p:nvSpPr>
        <p:spPr bwMode="auto">
          <a:xfrm flipH="1">
            <a:off x="1698672" y="4299931"/>
            <a:ext cx="343180" cy="736693"/>
          </a:xfrm>
          <a:custGeom>
            <a:avLst/>
            <a:gdLst>
              <a:gd name="G0" fmla="+- 0 0 0"/>
              <a:gd name="G1" fmla="+- 21504 0 0"/>
              <a:gd name="G2" fmla="+- 21600 0 0"/>
              <a:gd name="T0" fmla="*/ 2037 w 21600"/>
              <a:gd name="T1" fmla="*/ 0 h 42819"/>
              <a:gd name="T2" fmla="*/ 3496 w 21600"/>
              <a:gd name="T3" fmla="*/ 42819 h 42819"/>
              <a:gd name="T4" fmla="*/ 0 w 21600"/>
              <a:gd name="T5" fmla="*/ 21504 h 42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2819" fill="none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</a:path>
              <a:path w="21600" h="42819" stroke="0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  <a:lnTo>
                  <a:pt x="0" y="21504"/>
                </a:lnTo>
                <a:close/>
              </a:path>
            </a:pathLst>
          </a:custGeom>
          <a:pattFill prst="wdUpDiag">
            <a:fgClr>
              <a:srgbClr val="F79646">
                <a:alpha val="80000"/>
              </a:srgbClr>
            </a:fgClr>
            <a:bgClr>
              <a:srgbClr val="F79646">
                <a:alpha val="80000"/>
              </a:srgbClr>
            </a:bgClr>
          </a:pattFill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8" name="Oval 11" descr="Wide upward diagonal"/>
          <p:cNvSpPr>
            <a:spLocks noChangeArrowheads="1"/>
          </p:cNvSpPr>
          <p:nvPr/>
        </p:nvSpPr>
        <p:spPr bwMode="auto">
          <a:xfrm>
            <a:off x="552449" y="4051300"/>
            <a:ext cx="1624386" cy="1244600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A-B</a:t>
            </a:r>
            <a:endParaRPr lang="he-IL" b="1" dirty="0"/>
          </a:p>
        </p:txBody>
      </p:sp>
      <p:sp>
        <p:nvSpPr>
          <p:cNvPr id="315404" name="Oval 12"/>
          <p:cNvSpPr>
            <a:spLocks noChangeArrowheads="1"/>
          </p:cNvSpPr>
          <p:nvPr/>
        </p:nvSpPr>
        <p:spPr bwMode="auto">
          <a:xfrm>
            <a:off x="1709363" y="4211451"/>
            <a:ext cx="1186237" cy="972344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29" name="Rectangle 28"/>
          <p:cNvSpPr/>
          <p:nvPr/>
        </p:nvSpPr>
        <p:spPr>
          <a:xfrm>
            <a:off x="8054814" y="3762375"/>
            <a:ext cx="542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זרים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92386" y="3771900"/>
            <a:ext cx="723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מוכלים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15273" y="3762375"/>
            <a:ext cx="7809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Arial" pitchFamily="34" charset="0"/>
                <a:cs typeface="Arial" pitchFamily="34" charset="0"/>
              </a:rPr>
              <a:t>נחתכים</a:t>
            </a:r>
          </a:p>
        </p:txBody>
      </p:sp>
    </p:spTree>
    <p:extLst>
      <p:ext uri="{BB962C8B-B14F-4D97-AF65-F5344CB8AC3E}">
        <p14:creationId xmlns:p14="http://schemas.microsoft.com/office/powerpoint/2010/main" val="19059085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8800" y="1062232"/>
            <a:ext cx="6920388" cy="4569371"/>
          </a:xfrm>
        </p:spPr>
        <p:txBody>
          <a:bodyPr/>
          <a:lstStyle/>
          <a:p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הפרש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המאורעות בין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ל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הוא המאורע הכולל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של מאורע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שאינן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נמצאות במאורע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ומסומן ע"י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  - 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להפרש המאורעות מסומנת ע"י (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P(A - 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endParaRPr lang="he-IL" dirty="0"/>
          </a:p>
          <a:p>
            <a:r>
              <a:rPr lang="he-IL" dirty="0"/>
              <a:t>כיצד נחשב </a:t>
            </a:r>
            <a:r>
              <a:rPr lang="he-IL" b="1" dirty="0"/>
              <a:t>הסתברות של הפרש </a:t>
            </a:r>
            <a:r>
              <a:rPr lang="he-IL" dirty="0"/>
              <a:t>בין מאורעות בכל אחד מהמקרים?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מאורעות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3900" y="22989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6076950" y="3762375"/>
            <a:ext cx="2520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476250" y="3762375"/>
            <a:ext cx="2520000" cy="1809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Oval 3"/>
          <p:cNvSpPr>
            <a:spLocks noChangeArrowheads="1"/>
          </p:cNvSpPr>
          <p:nvPr/>
        </p:nvSpPr>
        <p:spPr bwMode="auto">
          <a:xfrm>
            <a:off x="1701977" y="4218517"/>
            <a:ext cx="1174573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17" name="Oval 3"/>
          <p:cNvSpPr>
            <a:spLocks noChangeArrowheads="1"/>
          </p:cNvSpPr>
          <p:nvPr/>
        </p:nvSpPr>
        <p:spPr bwMode="auto">
          <a:xfrm>
            <a:off x="7467600" y="4199025"/>
            <a:ext cx="971550" cy="974549"/>
          </a:xfrm>
          <a:prstGeom prst="ellipse">
            <a:avLst/>
          </a:prstGeom>
          <a:solidFill>
            <a:schemeClr val="bg1">
              <a:alpha val="60000"/>
            </a:scheme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18" name="Oval 4"/>
          <p:cNvSpPr>
            <a:spLocks noChangeArrowheads="1"/>
          </p:cNvSpPr>
          <p:nvPr/>
        </p:nvSpPr>
        <p:spPr bwMode="auto">
          <a:xfrm>
            <a:off x="3437907" y="4191000"/>
            <a:ext cx="2194544" cy="1228725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A-B</a:t>
            </a:r>
            <a:endParaRPr lang="he-IL" b="1" dirty="0"/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4324350" y="4557713"/>
            <a:ext cx="1087438" cy="579437"/>
          </a:xfrm>
          <a:prstGeom prst="ellipse">
            <a:avLst/>
          </a:prstGeom>
          <a:solidFill>
            <a:schemeClr val="bg1"/>
          </a:solidFill>
          <a:ln w="38100">
            <a:solidFill>
              <a:srgbClr val="F79646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/>
              <a:t>B</a:t>
            </a:r>
            <a:endParaRPr lang="he-IL" dirty="0"/>
          </a:p>
        </p:txBody>
      </p:sp>
      <p:sp>
        <p:nvSpPr>
          <p:cNvPr id="20" name="Rectangle 19"/>
          <p:cNvSpPr/>
          <p:nvPr/>
        </p:nvSpPr>
        <p:spPr>
          <a:xfrm>
            <a:off x="3295650" y="3771900"/>
            <a:ext cx="2520000" cy="1809750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aphicFrame>
        <p:nvGraphicFramePr>
          <p:cNvPr id="315396" name="Object 4"/>
          <p:cNvGraphicFramePr>
            <a:graphicFrameLocks noChangeAspect="1"/>
          </p:cNvGraphicFramePr>
          <p:nvPr/>
        </p:nvGraphicFramePr>
        <p:xfrm>
          <a:off x="6692900" y="3416300"/>
          <a:ext cx="1293813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" name="Equation" r:id="rId4" imgW="1066337" imgH="203112" progId="Equation.DSMT4">
                  <p:embed/>
                </p:oleObj>
              </mc:Choice>
              <mc:Fallback>
                <p:oleObj name="Equation" r:id="rId4" imgW="1066337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2900" y="3416300"/>
                        <a:ext cx="1293813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Oval 5" descr="Wide upward diagonal"/>
          <p:cNvSpPr>
            <a:spLocks noChangeArrowheads="1"/>
          </p:cNvSpPr>
          <p:nvPr/>
        </p:nvSpPr>
        <p:spPr bwMode="auto">
          <a:xfrm>
            <a:off x="6133800" y="4038511"/>
            <a:ext cx="1105200" cy="1249200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A=A-B</a:t>
            </a:r>
            <a:endParaRPr lang="he-IL" b="1" dirty="0"/>
          </a:p>
        </p:txBody>
      </p:sp>
      <p:sp>
        <p:nvSpPr>
          <p:cNvPr id="315405" name="Arc 13" descr="Wide upward diagonal"/>
          <p:cNvSpPr>
            <a:spLocks/>
          </p:cNvSpPr>
          <p:nvPr/>
        </p:nvSpPr>
        <p:spPr bwMode="auto">
          <a:xfrm flipH="1">
            <a:off x="1698672" y="4299931"/>
            <a:ext cx="343180" cy="736693"/>
          </a:xfrm>
          <a:custGeom>
            <a:avLst/>
            <a:gdLst>
              <a:gd name="G0" fmla="+- 0 0 0"/>
              <a:gd name="G1" fmla="+- 21504 0 0"/>
              <a:gd name="G2" fmla="+- 21600 0 0"/>
              <a:gd name="T0" fmla="*/ 2037 w 21600"/>
              <a:gd name="T1" fmla="*/ 0 h 42819"/>
              <a:gd name="T2" fmla="*/ 3496 w 21600"/>
              <a:gd name="T3" fmla="*/ 42819 h 42819"/>
              <a:gd name="T4" fmla="*/ 0 w 21600"/>
              <a:gd name="T5" fmla="*/ 21504 h 42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2819" fill="none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</a:path>
              <a:path w="21600" h="42819" stroke="0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  <a:lnTo>
                  <a:pt x="0" y="21504"/>
                </a:lnTo>
                <a:close/>
              </a:path>
            </a:pathLst>
          </a:custGeom>
          <a:pattFill prst="wdUpDiag">
            <a:fgClr>
              <a:srgbClr val="F79646">
                <a:alpha val="80000"/>
              </a:srgbClr>
            </a:fgClr>
            <a:bgClr>
              <a:srgbClr val="F79646">
                <a:alpha val="80000"/>
              </a:srgbClr>
            </a:bgClr>
          </a:pattFill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8" name="Oval 11" descr="Wide upward diagonal"/>
          <p:cNvSpPr>
            <a:spLocks noChangeArrowheads="1"/>
          </p:cNvSpPr>
          <p:nvPr/>
        </p:nvSpPr>
        <p:spPr bwMode="auto">
          <a:xfrm>
            <a:off x="552449" y="4051300"/>
            <a:ext cx="1624386" cy="1244600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A-B</a:t>
            </a:r>
            <a:endParaRPr lang="he-IL" b="1" dirty="0"/>
          </a:p>
        </p:txBody>
      </p:sp>
      <p:sp>
        <p:nvSpPr>
          <p:cNvPr id="315404" name="Oval 12"/>
          <p:cNvSpPr>
            <a:spLocks noChangeArrowheads="1"/>
          </p:cNvSpPr>
          <p:nvPr/>
        </p:nvSpPr>
        <p:spPr bwMode="auto">
          <a:xfrm>
            <a:off x="1709363" y="4211451"/>
            <a:ext cx="1186237" cy="972344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29" name="Rectangle 28"/>
          <p:cNvSpPr/>
          <p:nvPr/>
        </p:nvSpPr>
        <p:spPr>
          <a:xfrm>
            <a:off x="8054814" y="3762375"/>
            <a:ext cx="5421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זרים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92386" y="3771900"/>
            <a:ext cx="723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מוכלים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215273" y="3762375"/>
            <a:ext cx="7809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Arial" pitchFamily="34" charset="0"/>
                <a:cs typeface="Arial" pitchFamily="34" charset="0"/>
              </a:rPr>
              <a:t>נחתכים</a:t>
            </a:r>
          </a:p>
        </p:txBody>
      </p:sp>
      <p:graphicFrame>
        <p:nvGraphicFramePr>
          <p:cNvPr id="317443" name="Object 3"/>
          <p:cNvGraphicFramePr>
            <a:graphicFrameLocks noChangeAspect="1"/>
          </p:cNvGraphicFramePr>
          <p:nvPr/>
        </p:nvGraphicFramePr>
        <p:xfrm>
          <a:off x="698500" y="3422650"/>
          <a:ext cx="2173288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" name="Equation" r:id="rId6" imgW="1790700" imgH="203200" progId="Equation.DSMT4">
                  <p:embed/>
                </p:oleObj>
              </mc:Choice>
              <mc:Fallback>
                <p:oleObj name="Equation" r:id="rId6" imgW="1790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0" y="3422650"/>
                        <a:ext cx="2173288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44" name="Object 4"/>
          <p:cNvGraphicFramePr>
            <a:graphicFrameLocks noChangeAspect="1"/>
          </p:cNvGraphicFramePr>
          <p:nvPr/>
        </p:nvGraphicFramePr>
        <p:xfrm>
          <a:off x="3571875" y="3422650"/>
          <a:ext cx="1833563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Equation" r:id="rId8" imgW="1511300" imgH="203200" progId="Equation.DSMT4">
                  <p:embed/>
                </p:oleObj>
              </mc:Choice>
              <mc:Fallback>
                <p:oleObj name="Equation" r:id="rId8" imgW="15113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875" y="3422650"/>
                        <a:ext cx="1833563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54214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דוגמא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257550" y="1062232"/>
            <a:ext cx="54916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+mj-cs"/>
              <a:buAutoNum type="hebrew2Minus"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174625" marR="0" lvl="0" indent="-174625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4898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פתרון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257550" y="1062232"/>
            <a:ext cx="54916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כיצד תיראה דיאגרמת וֶן של הנתונים?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174625" marR="0" lvl="0" indent="-174625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6781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פתרון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257550" y="1062232"/>
            <a:ext cx="54916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כיצד תיראה דיאגרמת וֶן של הנתונים?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174625" marR="0" lvl="0" indent="-174625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47650" y="2228850"/>
            <a:ext cx="3562350" cy="2524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04800" y="3048352"/>
            <a:ext cx="2114550" cy="1618897"/>
          </a:xfrm>
          <a:prstGeom prst="ellipse">
            <a:avLst/>
          </a:prstGeom>
          <a:solidFill>
            <a:srgbClr val="4F81BD">
              <a:alpha val="60001"/>
            </a:srgbClr>
          </a:solid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l"/>
            <a:endParaRPr lang="he-IL" sz="1600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he-IL" sz="1600" dirty="0">
                <a:latin typeface="Arial" pitchFamily="34" charset="0"/>
                <a:cs typeface="Arial" pitchFamily="34" charset="0"/>
              </a:rPr>
              <a:t>מתחלקים ב-6</a:t>
            </a:r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1771650" y="3399367"/>
            <a:ext cx="1943101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he-IL" sz="1600" dirty="0">
              <a:latin typeface="Arial" pitchFamily="34" charset="0"/>
              <a:cs typeface="Arial" pitchFamily="34" charset="0"/>
            </a:endParaRPr>
          </a:p>
          <a:p>
            <a:r>
              <a:rPr lang="he-IL" sz="1600" dirty="0">
                <a:latin typeface="Arial" pitchFamily="34" charset="0"/>
                <a:cs typeface="Arial" pitchFamily="34" charset="0"/>
              </a:rPr>
              <a:t>מתחלקים ב-15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409700" y="2496235"/>
            <a:ext cx="1733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</a:t>
            </a: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גם ב-6 וגם ב-15</a:t>
            </a:r>
            <a:endParaRPr lang="he-IL" dirty="0"/>
          </a:p>
        </p:txBody>
      </p:sp>
      <p:cxnSp>
        <p:nvCxnSpPr>
          <p:cNvPr id="12" name="Straight Arrow Connector 11"/>
          <p:cNvCxnSpPr/>
          <p:nvPr/>
        </p:nvCxnSpPr>
        <p:spPr>
          <a:xfrm rot="16200000" flipH="1">
            <a:off x="1963357" y="3464849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6539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פתרון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524250" y="1062232"/>
            <a:ext cx="52249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כיצד תיראה דיאגרמת וֶן של הנתונים?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נסמן ב-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A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 את המאורע לבחור מספר המתחלק ב-6,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	נסמן ב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-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B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 את המאורע לבחור מספר המתחלק ב-15.</a:t>
            </a:r>
          </a:p>
          <a:p>
            <a:pPr marL="174625" marR="0" lvl="0" indent="-174625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47650" y="2228850"/>
            <a:ext cx="3562350" cy="2524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1409700" y="2305735"/>
            <a:ext cx="1733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∩ 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</a:t>
            </a: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גם ב-6 וגם ב-15</a:t>
            </a:r>
            <a:endParaRPr lang="he-IL" dirty="0"/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1885950" y="3399367"/>
            <a:ext cx="1828801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</a:t>
            </a:r>
            <a:endParaRPr lang="he-IL" sz="1600" b="1" dirty="0">
              <a:latin typeface="Arial" pitchFamily="34" charset="0"/>
              <a:cs typeface="Arial" pitchFamily="34" charset="0"/>
            </a:endParaRPr>
          </a:p>
          <a:p>
            <a:r>
              <a:rPr lang="he-IL" sz="1600" dirty="0">
                <a:latin typeface="Arial" pitchFamily="34" charset="0"/>
                <a:cs typeface="Arial" pitchFamily="34" charset="0"/>
              </a:rPr>
              <a:t>מתחלקים ב-15</a:t>
            </a:r>
          </a:p>
        </p:txBody>
      </p:sp>
      <p:sp>
        <p:nvSpPr>
          <p:cNvPr id="13" name="Oval 2"/>
          <p:cNvSpPr>
            <a:spLocks noChangeArrowheads="1"/>
          </p:cNvSpPr>
          <p:nvPr/>
        </p:nvSpPr>
        <p:spPr bwMode="auto">
          <a:xfrm>
            <a:off x="304800" y="3048352"/>
            <a:ext cx="2114550" cy="1618897"/>
          </a:xfrm>
          <a:prstGeom prst="ellipse">
            <a:avLst/>
          </a:prstGeom>
          <a:solidFill>
            <a:srgbClr val="4F81BD">
              <a:alpha val="60001"/>
            </a:srgbClr>
          </a:solid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600" b="1" dirty="0">
                <a:latin typeface="Arial" pitchFamily="34" charset="0"/>
                <a:cs typeface="Arial" pitchFamily="34" charset="0"/>
              </a:rPr>
              <a:t>A</a:t>
            </a:r>
            <a:endParaRPr lang="he-IL" sz="1600" b="1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he-IL" sz="1600" dirty="0">
                <a:latin typeface="Arial" pitchFamily="34" charset="0"/>
                <a:cs typeface="Arial" pitchFamily="34" charset="0"/>
              </a:rPr>
              <a:t>מתחלקים ב-6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16200000" flipH="1">
            <a:off x="1963357" y="3464849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0292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פתרון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524250" y="1062232"/>
            <a:ext cx="52249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כיצד תיראה דיאגרמת וֶן של הנתונים?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נסמן ב-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A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 את המאורע לבחור מספר המתחלק ב-6,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	נסמן ב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-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B</a:t>
            </a:r>
            <a:r>
              <a:rPr kumimoji="0" lang="he-IL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 pitchFamily="34" charset="0"/>
                <a:ea typeface="Gisha"/>
                <a:cs typeface="Arial" pitchFamily="34" charset="0"/>
              </a:rPr>
              <a:t> את המאורע לבחור מספר המתחלק ב-15.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	אנו מחפשים למעשה את  </a:t>
            </a:r>
            <a:r>
              <a:rPr lang="en-US" sz="1600" dirty="0">
                <a:latin typeface="Arial" pitchFamily="34" charset="0"/>
                <a:ea typeface="Gisha"/>
                <a:cs typeface="Arial" pitchFamily="34" charset="0"/>
              </a:rPr>
              <a:t>P(A - B)</a:t>
            </a: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. (מקווקו באדום).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174625" marR="0" lvl="0" indent="-174625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None/>
              <a:tabLst/>
              <a:defRPr/>
            </a:pPr>
            <a:endParaRPr kumimoji="0" lang="he-IL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47650" y="2228850"/>
            <a:ext cx="3562350" cy="2524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1409700" y="2305735"/>
            <a:ext cx="1733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∩ 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</a:t>
            </a: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גם ב-6 וגם ב-15</a:t>
            </a:r>
            <a:endParaRPr lang="he-IL" dirty="0"/>
          </a:p>
        </p:txBody>
      </p:sp>
      <p:sp>
        <p:nvSpPr>
          <p:cNvPr id="23" name="Oval 6" descr="Wide upward diagonal"/>
          <p:cNvSpPr>
            <a:spLocks noChangeArrowheads="1"/>
          </p:cNvSpPr>
          <p:nvPr/>
        </p:nvSpPr>
        <p:spPr bwMode="auto">
          <a:xfrm>
            <a:off x="285751" y="3067052"/>
            <a:ext cx="2157326" cy="1581151"/>
          </a:xfrm>
          <a:prstGeom prst="ellipse">
            <a:avLst/>
          </a:prstGeom>
          <a:pattFill prst="wdUpDiag">
            <a:fgClr>
              <a:srgbClr val="FF0000"/>
            </a:fgClr>
            <a:bgClr>
              <a:srgbClr val="FFFFFF"/>
            </a:bgClr>
          </a:pattFill>
          <a:ln w="381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A-B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l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 ב-6</a:t>
            </a:r>
          </a:p>
          <a:p>
            <a:pPr lvl="0" algn="l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ולא ב-15</a:t>
            </a:r>
          </a:p>
          <a:p>
            <a:endParaRPr lang="he-IL" dirty="0"/>
          </a:p>
        </p:txBody>
      </p:sp>
      <p:sp>
        <p:nvSpPr>
          <p:cNvPr id="24" name="Arc 7" descr="Wide upward diagonal"/>
          <p:cNvSpPr>
            <a:spLocks/>
          </p:cNvSpPr>
          <p:nvPr/>
        </p:nvSpPr>
        <p:spPr bwMode="auto">
          <a:xfrm rot="11700000" flipH="1">
            <a:off x="2017689" y="3421644"/>
            <a:ext cx="458812" cy="935901"/>
          </a:xfrm>
          <a:custGeom>
            <a:avLst/>
            <a:gdLst>
              <a:gd name="G0" fmla="+- 0 0 0"/>
              <a:gd name="G1" fmla="+- 16398 0 0"/>
              <a:gd name="G2" fmla="+- 21600 0 0"/>
              <a:gd name="T0" fmla="*/ 14060 w 21600"/>
              <a:gd name="T1" fmla="*/ 0 h 37713"/>
              <a:gd name="T2" fmla="*/ 3496 w 21600"/>
              <a:gd name="T3" fmla="*/ 37713 h 37713"/>
              <a:gd name="T4" fmla="*/ 0 w 21600"/>
              <a:gd name="T5" fmla="*/ 16398 h 37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7713" fill="none" extrusionOk="0">
                <a:moveTo>
                  <a:pt x="14059" y="0"/>
                </a:moveTo>
                <a:cubicBezTo>
                  <a:pt x="18845" y="4103"/>
                  <a:pt x="21600" y="10093"/>
                  <a:pt x="21600" y="16398"/>
                </a:cubicBezTo>
                <a:cubicBezTo>
                  <a:pt x="21600" y="26978"/>
                  <a:pt x="13936" y="36000"/>
                  <a:pt x="3496" y="37713"/>
                </a:cubicBezTo>
              </a:path>
              <a:path w="21600" h="37713" stroke="0" extrusionOk="0">
                <a:moveTo>
                  <a:pt x="14059" y="0"/>
                </a:moveTo>
                <a:cubicBezTo>
                  <a:pt x="18845" y="4103"/>
                  <a:pt x="21600" y="10093"/>
                  <a:pt x="21600" y="16398"/>
                </a:cubicBezTo>
                <a:cubicBezTo>
                  <a:pt x="21600" y="26978"/>
                  <a:pt x="13936" y="36000"/>
                  <a:pt x="3496" y="37713"/>
                </a:cubicBezTo>
                <a:lnTo>
                  <a:pt x="0" y="16398"/>
                </a:lnTo>
                <a:close/>
              </a:path>
            </a:pathLst>
          </a:custGeom>
          <a:pattFill prst="wdUpDiag">
            <a:fgClr>
              <a:srgbClr val="F79646">
                <a:alpha val="89999"/>
              </a:srgbClr>
            </a:fgClr>
            <a:bgClr>
              <a:srgbClr val="F79646">
                <a:alpha val="89999"/>
              </a:srgbClr>
            </a:bgClr>
          </a:pattFill>
          <a:ln w="28575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5" name="Arc 8" descr="Wide upward diagonal"/>
          <p:cNvSpPr>
            <a:spLocks/>
          </p:cNvSpPr>
          <p:nvPr/>
        </p:nvSpPr>
        <p:spPr bwMode="auto">
          <a:xfrm flipH="1">
            <a:off x="1808034" y="3407109"/>
            <a:ext cx="455773" cy="935901"/>
          </a:xfrm>
          <a:custGeom>
            <a:avLst/>
            <a:gdLst>
              <a:gd name="G0" fmla="+- 0 0 0"/>
              <a:gd name="G1" fmla="+- 21504 0 0"/>
              <a:gd name="G2" fmla="+- 21600 0 0"/>
              <a:gd name="T0" fmla="*/ 2037 w 21600"/>
              <a:gd name="T1" fmla="*/ 0 h 42819"/>
              <a:gd name="T2" fmla="*/ 3496 w 21600"/>
              <a:gd name="T3" fmla="*/ 42819 h 42819"/>
              <a:gd name="T4" fmla="*/ 0 w 21600"/>
              <a:gd name="T5" fmla="*/ 21504 h 42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2819" fill="none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</a:path>
              <a:path w="21600" h="42819" stroke="0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  <a:lnTo>
                  <a:pt x="0" y="21504"/>
                </a:lnTo>
                <a:close/>
              </a:path>
            </a:pathLst>
          </a:custGeom>
          <a:pattFill prst="wdUpDiag">
            <a:fgClr>
              <a:srgbClr val="F79646">
                <a:alpha val="80000"/>
              </a:srgbClr>
            </a:fgClr>
            <a:bgClr>
              <a:srgbClr val="F79646">
                <a:alpha val="80000"/>
              </a:srgbClr>
            </a:bgClr>
          </a:pattFill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1885950" y="3399367"/>
            <a:ext cx="1828801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</a:t>
            </a:r>
            <a:endParaRPr lang="he-IL" sz="1600" b="1" dirty="0">
              <a:latin typeface="Arial" pitchFamily="34" charset="0"/>
              <a:cs typeface="Arial" pitchFamily="34" charset="0"/>
            </a:endParaRPr>
          </a:p>
          <a:p>
            <a:r>
              <a:rPr lang="he-IL" sz="1600" dirty="0">
                <a:latin typeface="Arial" pitchFamily="34" charset="0"/>
                <a:cs typeface="Arial" pitchFamily="34" charset="0"/>
              </a:rPr>
              <a:t>מתחלקים ב-15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16200000" flipH="1">
            <a:off x="1963357" y="3464849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8766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פתרון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524250" y="1062232"/>
            <a:ext cx="52249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מהנוסחה להפרש: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rgbClr val="FF0000"/>
                </a:solidFill>
                <a:latin typeface="Arial" pitchFamily="34" charset="0"/>
                <a:ea typeface="Gisha"/>
                <a:cs typeface="Arial" pitchFamily="34" charset="0"/>
              </a:rPr>
              <a:t>	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8466" name="Object 2"/>
          <p:cNvGraphicFramePr>
            <a:graphicFrameLocks noChangeAspect="1"/>
          </p:cNvGraphicFramePr>
          <p:nvPr/>
        </p:nvGraphicFramePr>
        <p:xfrm>
          <a:off x="4641850" y="2298700"/>
          <a:ext cx="2173288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Equation" r:id="rId4" imgW="1790700" imgH="203200" progId="Equation.DSMT4">
                  <p:embed/>
                </p:oleObj>
              </mc:Choice>
              <mc:Fallback>
                <p:oleObj name="Equation" r:id="rId4" imgW="1790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1850" y="2298700"/>
                        <a:ext cx="2173288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247650" y="2228850"/>
            <a:ext cx="3562350" cy="2524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Rectangle 13"/>
          <p:cNvSpPr/>
          <p:nvPr/>
        </p:nvSpPr>
        <p:spPr>
          <a:xfrm>
            <a:off x="1409700" y="2305735"/>
            <a:ext cx="1733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∩ 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</a:t>
            </a: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גם ב-6 וגם ב-15</a:t>
            </a:r>
            <a:endParaRPr lang="he-IL" dirty="0"/>
          </a:p>
        </p:txBody>
      </p:sp>
      <p:sp>
        <p:nvSpPr>
          <p:cNvPr id="15" name="Oval 6" descr="Wide upward diagonal"/>
          <p:cNvSpPr>
            <a:spLocks noChangeArrowheads="1"/>
          </p:cNvSpPr>
          <p:nvPr/>
        </p:nvSpPr>
        <p:spPr bwMode="auto">
          <a:xfrm>
            <a:off x="285751" y="3067052"/>
            <a:ext cx="2157326" cy="1581151"/>
          </a:xfrm>
          <a:prstGeom prst="ellipse">
            <a:avLst/>
          </a:prstGeom>
          <a:pattFill prst="wdUpDiag">
            <a:fgClr>
              <a:srgbClr val="FF0000"/>
            </a:fgClr>
            <a:bgClr>
              <a:srgbClr val="FFFFFF"/>
            </a:bgClr>
          </a:pattFill>
          <a:ln w="381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A-B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l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 ב-6</a:t>
            </a:r>
          </a:p>
          <a:p>
            <a:pPr lvl="0" algn="l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ולא ב-15</a:t>
            </a:r>
          </a:p>
          <a:p>
            <a:endParaRPr lang="he-IL" dirty="0"/>
          </a:p>
        </p:txBody>
      </p:sp>
      <p:sp>
        <p:nvSpPr>
          <p:cNvPr id="16" name="Arc 7" descr="Wide upward diagonal"/>
          <p:cNvSpPr>
            <a:spLocks/>
          </p:cNvSpPr>
          <p:nvPr/>
        </p:nvSpPr>
        <p:spPr bwMode="auto">
          <a:xfrm rot="11700000" flipH="1">
            <a:off x="2017689" y="3421644"/>
            <a:ext cx="458812" cy="935901"/>
          </a:xfrm>
          <a:custGeom>
            <a:avLst/>
            <a:gdLst>
              <a:gd name="G0" fmla="+- 0 0 0"/>
              <a:gd name="G1" fmla="+- 16398 0 0"/>
              <a:gd name="G2" fmla="+- 21600 0 0"/>
              <a:gd name="T0" fmla="*/ 14060 w 21600"/>
              <a:gd name="T1" fmla="*/ 0 h 37713"/>
              <a:gd name="T2" fmla="*/ 3496 w 21600"/>
              <a:gd name="T3" fmla="*/ 37713 h 37713"/>
              <a:gd name="T4" fmla="*/ 0 w 21600"/>
              <a:gd name="T5" fmla="*/ 16398 h 37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7713" fill="none" extrusionOk="0">
                <a:moveTo>
                  <a:pt x="14059" y="0"/>
                </a:moveTo>
                <a:cubicBezTo>
                  <a:pt x="18845" y="4103"/>
                  <a:pt x="21600" y="10093"/>
                  <a:pt x="21600" y="16398"/>
                </a:cubicBezTo>
                <a:cubicBezTo>
                  <a:pt x="21600" y="26978"/>
                  <a:pt x="13936" y="36000"/>
                  <a:pt x="3496" y="37713"/>
                </a:cubicBezTo>
              </a:path>
              <a:path w="21600" h="37713" stroke="0" extrusionOk="0">
                <a:moveTo>
                  <a:pt x="14059" y="0"/>
                </a:moveTo>
                <a:cubicBezTo>
                  <a:pt x="18845" y="4103"/>
                  <a:pt x="21600" y="10093"/>
                  <a:pt x="21600" y="16398"/>
                </a:cubicBezTo>
                <a:cubicBezTo>
                  <a:pt x="21600" y="26978"/>
                  <a:pt x="13936" y="36000"/>
                  <a:pt x="3496" y="37713"/>
                </a:cubicBezTo>
                <a:lnTo>
                  <a:pt x="0" y="16398"/>
                </a:lnTo>
                <a:close/>
              </a:path>
            </a:pathLst>
          </a:custGeom>
          <a:pattFill prst="wdUpDiag">
            <a:fgClr>
              <a:srgbClr val="F79646">
                <a:alpha val="89999"/>
              </a:srgbClr>
            </a:fgClr>
            <a:bgClr>
              <a:srgbClr val="F79646">
                <a:alpha val="89999"/>
              </a:srgbClr>
            </a:bgClr>
          </a:pattFill>
          <a:ln w="28575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7" name="Arc 8" descr="Wide upward diagonal"/>
          <p:cNvSpPr>
            <a:spLocks/>
          </p:cNvSpPr>
          <p:nvPr/>
        </p:nvSpPr>
        <p:spPr bwMode="auto">
          <a:xfrm flipH="1">
            <a:off x="1808034" y="3407109"/>
            <a:ext cx="455773" cy="935901"/>
          </a:xfrm>
          <a:custGeom>
            <a:avLst/>
            <a:gdLst>
              <a:gd name="G0" fmla="+- 0 0 0"/>
              <a:gd name="G1" fmla="+- 21504 0 0"/>
              <a:gd name="G2" fmla="+- 21600 0 0"/>
              <a:gd name="T0" fmla="*/ 2037 w 21600"/>
              <a:gd name="T1" fmla="*/ 0 h 42819"/>
              <a:gd name="T2" fmla="*/ 3496 w 21600"/>
              <a:gd name="T3" fmla="*/ 42819 h 42819"/>
              <a:gd name="T4" fmla="*/ 0 w 21600"/>
              <a:gd name="T5" fmla="*/ 21504 h 42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2819" fill="none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</a:path>
              <a:path w="21600" h="42819" stroke="0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  <a:lnTo>
                  <a:pt x="0" y="21504"/>
                </a:lnTo>
                <a:close/>
              </a:path>
            </a:pathLst>
          </a:custGeom>
          <a:pattFill prst="wdUpDiag">
            <a:fgClr>
              <a:srgbClr val="F79646">
                <a:alpha val="80000"/>
              </a:srgbClr>
            </a:fgClr>
            <a:bgClr>
              <a:srgbClr val="F79646">
                <a:alpha val="80000"/>
              </a:srgbClr>
            </a:bgClr>
          </a:pattFill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8" name="Oval 3"/>
          <p:cNvSpPr>
            <a:spLocks noChangeArrowheads="1"/>
          </p:cNvSpPr>
          <p:nvPr/>
        </p:nvSpPr>
        <p:spPr bwMode="auto">
          <a:xfrm>
            <a:off x="1885950" y="3399367"/>
            <a:ext cx="1828801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</a:t>
            </a:r>
            <a:endParaRPr lang="he-IL" sz="1600" b="1" dirty="0">
              <a:latin typeface="Arial" pitchFamily="34" charset="0"/>
              <a:cs typeface="Arial" pitchFamily="34" charset="0"/>
            </a:endParaRPr>
          </a:p>
          <a:p>
            <a:r>
              <a:rPr lang="he-IL" sz="1600" dirty="0">
                <a:latin typeface="Arial" pitchFamily="34" charset="0"/>
                <a:cs typeface="Arial" pitchFamily="34" charset="0"/>
              </a:rPr>
              <a:t>מתחלקים ב-15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1963357" y="3464849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431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פתרון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524250" y="1062232"/>
            <a:ext cx="52249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מהנוסחה להפרש: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כמות המספרים המתחלקים ב-6 היא  16 </a:t>
            </a:r>
            <a:r>
              <a:rPr lang="he-IL" sz="1600" dirty="0">
                <a:solidFill>
                  <a:srgbClr val="FF0000"/>
                </a:solidFill>
                <a:latin typeface="Arial" pitchFamily="34" charset="0"/>
                <a:ea typeface="Gisha"/>
                <a:cs typeface="Arial" pitchFamily="34" charset="0"/>
              </a:rPr>
              <a:t>(מדוע?)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	לכן </a:t>
            </a:r>
            <a:r>
              <a:rPr lang="he-IL" sz="1600" dirty="0">
                <a:solidFill>
                  <a:srgbClr val="FF0000"/>
                </a:solidFill>
                <a:latin typeface="Arial" pitchFamily="34" charset="0"/>
                <a:ea typeface="Gisha"/>
                <a:cs typeface="Arial" pitchFamily="34" charset="0"/>
              </a:rPr>
              <a:t>	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47650" y="2228850"/>
            <a:ext cx="3562350" cy="2524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1771650" y="3399367"/>
            <a:ext cx="1943101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</a:t>
            </a:r>
            <a:endParaRPr lang="he-IL" sz="1600" b="1" dirty="0">
              <a:latin typeface="Arial" pitchFamily="34" charset="0"/>
              <a:cs typeface="Arial" pitchFamily="34" charset="0"/>
            </a:endParaRPr>
          </a:p>
          <a:p>
            <a:r>
              <a:rPr lang="he-IL" sz="1600" dirty="0">
                <a:latin typeface="Arial" pitchFamily="34" charset="0"/>
                <a:cs typeface="Arial" pitchFamily="34" charset="0"/>
              </a:rPr>
              <a:t>מתחלקים ב-15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16200000" flipH="1">
            <a:off x="1963357" y="3464849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409700" y="2305735"/>
            <a:ext cx="1733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∩ 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</a:t>
            </a: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גם ב-6 וגם ב-15</a:t>
            </a:r>
            <a:endParaRPr lang="he-IL" dirty="0"/>
          </a:p>
        </p:txBody>
      </p:sp>
      <p:graphicFrame>
        <p:nvGraphicFramePr>
          <p:cNvPr id="318466" name="Object 2"/>
          <p:cNvGraphicFramePr>
            <a:graphicFrameLocks noChangeAspect="1"/>
          </p:cNvGraphicFramePr>
          <p:nvPr/>
        </p:nvGraphicFramePr>
        <p:xfrm>
          <a:off x="4641850" y="2298700"/>
          <a:ext cx="2173288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2" name="Equation" r:id="rId4" imgW="1790700" imgH="203200" progId="Equation.DSMT4">
                  <p:embed/>
                </p:oleObj>
              </mc:Choice>
              <mc:Fallback>
                <p:oleObj name="Equation" r:id="rId4" imgW="1790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1850" y="2298700"/>
                        <a:ext cx="2173288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467" name="Object 3"/>
          <p:cNvGraphicFramePr>
            <a:graphicFrameLocks noChangeAspect="1"/>
          </p:cNvGraphicFramePr>
          <p:nvPr/>
        </p:nvGraphicFramePr>
        <p:xfrm>
          <a:off x="7013575" y="2876550"/>
          <a:ext cx="90963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Equation" r:id="rId6" imgW="748975" imgH="393529" progId="Equation.DSMT4">
                  <p:embed/>
                </p:oleObj>
              </mc:Choice>
              <mc:Fallback>
                <p:oleObj name="Equation" r:id="rId6" imgW="748975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3575" y="2876550"/>
                        <a:ext cx="909638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04800" y="3048352"/>
            <a:ext cx="2114550" cy="1618897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600" dirty="0">
                <a:latin typeface="Arial" pitchFamily="34" charset="0"/>
                <a:cs typeface="Arial" pitchFamily="34" charset="0"/>
              </a:rPr>
              <a:t>A</a:t>
            </a:r>
            <a:endParaRPr lang="he-IL" sz="1600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he-IL" sz="1600" dirty="0">
                <a:latin typeface="Arial" pitchFamily="34" charset="0"/>
                <a:cs typeface="Arial" pitchFamily="34" charset="0"/>
              </a:rPr>
              <a:t>מתחלקים ב-6</a:t>
            </a:r>
          </a:p>
        </p:txBody>
      </p:sp>
    </p:spTree>
    <p:extLst>
      <p:ext uri="{BB962C8B-B14F-4D97-AF65-F5344CB8AC3E}">
        <p14:creationId xmlns:p14="http://schemas.microsoft.com/office/powerpoint/2010/main" val="12584236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פתרון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524250" y="1062232"/>
            <a:ext cx="52249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מהנוסחה להפרש: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כמות המספרים המתחלקים ב-6 היא  16 (מדוע?)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	לכן 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המספרים המתחלקים גם ב-6 וגם ב-15הם: 30, 60 ,90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en-US" sz="1600" dirty="0">
                <a:latin typeface="Arial" pitchFamily="34" charset="0"/>
                <a:ea typeface="Gisha"/>
                <a:cs typeface="Arial" pitchFamily="34" charset="0"/>
              </a:rPr>
              <a:t>	</a:t>
            </a: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לכן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rgbClr val="FF0000"/>
                </a:solidFill>
                <a:latin typeface="Arial" pitchFamily="34" charset="0"/>
                <a:ea typeface="Gisha"/>
                <a:cs typeface="Arial" pitchFamily="34" charset="0"/>
              </a:rPr>
              <a:t>	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47650" y="2228850"/>
            <a:ext cx="3562350" cy="2524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04800" y="3048352"/>
            <a:ext cx="2114550" cy="1618897"/>
          </a:xfrm>
          <a:prstGeom prst="ellipse">
            <a:avLst/>
          </a:prstGeom>
          <a:solidFill>
            <a:srgbClr val="4F81BD">
              <a:alpha val="60001"/>
            </a:srgbClr>
          </a:solid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600" b="1" dirty="0">
                <a:latin typeface="Arial" pitchFamily="34" charset="0"/>
                <a:cs typeface="Arial" pitchFamily="34" charset="0"/>
              </a:rPr>
              <a:t>A</a:t>
            </a:r>
            <a:endParaRPr lang="he-IL" sz="1600" b="1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he-IL" sz="1600" dirty="0">
                <a:latin typeface="Arial" pitchFamily="34" charset="0"/>
                <a:cs typeface="Arial" pitchFamily="34" charset="0"/>
              </a:rPr>
              <a:t>מתחלקים ב-6</a:t>
            </a:r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1771650" y="3399367"/>
            <a:ext cx="1943101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</a:t>
            </a:r>
            <a:endParaRPr lang="he-IL" sz="1600" b="1" dirty="0">
              <a:latin typeface="Arial" pitchFamily="34" charset="0"/>
              <a:cs typeface="Arial" pitchFamily="34" charset="0"/>
            </a:endParaRPr>
          </a:p>
          <a:p>
            <a:r>
              <a:rPr lang="he-IL" sz="1600" dirty="0">
                <a:latin typeface="Arial" pitchFamily="34" charset="0"/>
                <a:cs typeface="Arial" pitchFamily="34" charset="0"/>
              </a:rPr>
              <a:t>מתחלקים ב-15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9700" y="2305735"/>
            <a:ext cx="1733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∩ 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</a:t>
            </a: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גם ב-6 וגם ב-15</a:t>
            </a:r>
            <a:endParaRPr lang="he-IL" dirty="0"/>
          </a:p>
        </p:txBody>
      </p:sp>
      <p:graphicFrame>
        <p:nvGraphicFramePr>
          <p:cNvPr id="318466" name="Object 2"/>
          <p:cNvGraphicFramePr>
            <a:graphicFrameLocks noChangeAspect="1"/>
          </p:cNvGraphicFramePr>
          <p:nvPr/>
        </p:nvGraphicFramePr>
        <p:xfrm>
          <a:off x="4641850" y="2298700"/>
          <a:ext cx="2173288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Equation" r:id="rId4" imgW="1790700" imgH="203200" progId="Equation.DSMT4">
                  <p:embed/>
                </p:oleObj>
              </mc:Choice>
              <mc:Fallback>
                <p:oleObj name="Equation" r:id="rId4" imgW="1790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1850" y="2298700"/>
                        <a:ext cx="2173288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467" name="Object 3"/>
          <p:cNvGraphicFramePr>
            <a:graphicFrameLocks noChangeAspect="1"/>
          </p:cNvGraphicFramePr>
          <p:nvPr/>
        </p:nvGraphicFramePr>
        <p:xfrm>
          <a:off x="7013575" y="2876550"/>
          <a:ext cx="90963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6" name="Equation" r:id="rId6" imgW="748975" imgH="393529" progId="Equation.DSMT4">
                  <p:embed/>
                </p:oleObj>
              </mc:Choice>
              <mc:Fallback>
                <p:oleObj name="Equation" r:id="rId6" imgW="748975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3575" y="2876550"/>
                        <a:ext cx="909638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1540" name="Object 4"/>
          <p:cNvGraphicFramePr>
            <a:graphicFrameLocks noChangeAspect="1"/>
          </p:cNvGraphicFramePr>
          <p:nvPr/>
        </p:nvGraphicFramePr>
        <p:xfrm>
          <a:off x="6659563" y="3663950"/>
          <a:ext cx="12493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7" name="Equation" r:id="rId8" imgW="1028254" imgH="393529" progId="Equation.DSMT4">
                  <p:embed/>
                </p:oleObj>
              </mc:Choice>
              <mc:Fallback>
                <p:oleObj name="Equation" r:id="rId8" imgW="102825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3663950"/>
                        <a:ext cx="12493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1541" name="Group 5"/>
          <p:cNvGrpSpPr>
            <a:grpSpLocks/>
          </p:cNvGrpSpPr>
          <p:nvPr/>
        </p:nvGrpSpPr>
        <p:grpSpPr bwMode="auto">
          <a:xfrm>
            <a:off x="1809751" y="3468688"/>
            <a:ext cx="647699" cy="893762"/>
            <a:chOff x="5747" y="14591"/>
            <a:chExt cx="524" cy="807"/>
          </a:xfrm>
        </p:grpSpPr>
        <p:sp>
          <p:nvSpPr>
            <p:cNvPr id="321542" name="Arc 6" descr="Wide upward diagonal"/>
            <p:cNvSpPr>
              <a:spLocks/>
            </p:cNvSpPr>
            <p:nvPr/>
          </p:nvSpPr>
          <p:spPr bwMode="auto">
            <a:xfrm flipH="1">
              <a:off x="5747" y="14592"/>
              <a:ext cx="376" cy="806"/>
            </a:xfrm>
            <a:custGeom>
              <a:avLst/>
              <a:gdLst>
                <a:gd name="G0" fmla="+- 0 0 0"/>
                <a:gd name="G1" fmla="+- 21504 0 0"/>
                <a:gd name="G2" fmla="+- 21600 0 0"/>
                <a:gd name="T0" fmla="*/ 2037 w 21600"/>
                <a:gd name="T1" fmla="*/ 0 h 42819"/>
                <a:gd name="T2" fmla="*/ 3496 w 21600"/>
                <a:gd name="T3" fmla="*/ 42819 h 42819"/>
                <a:gd name="T4" fmla="*/ 0 w 21600"/>
                <a:gd name="T5" fmla="*/ 21504 h 42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819" fill="none" extrusionOk="0">
                  <a:moveTo>
                    <a:pt x="2036" y="0"/>
                  </a:moveTo>
                  <a:cubicBezTo>
                    <a:pt x="13127" y="1050"/>
                    <a:pt x="21600" y="10363"/>
                    <a:pt x="21600" y="21504"/>
                  </a:cubicBezTo>
                  <a:cubicBezTo>
                    <a:pt x="21600" y="32084"/>
                    <a:pt x="13936" y="41106"/>
                    <a:pt x="3496" y="42819"/>
                  </a:cubicBezTo>
                </a:path>
                <a:path w="21600" h="42819" stroke="0" extrusionOk="0">
                  <a:moveTo>
                    <a:pt x="2036" y="0"/>
                  </a:moveTo>
                  <a:cubicBezTo>
                    <a:pt x="13127" y="1050"/>
                    <a:pt x="21600" y="10363"/>
                    <a:pt x="21600" y="21504"/>
                  </a:cubicBezTo>
                  <a:cubicBezTo>
                    <a:pt x="21600" y="32084"/>
                    <a:pt x="13936" y="41106"/>
                    <a:pt x="3496" y="42819"/>
                  </a:cubicBezTo>
                  <a:lnTo>
                    <a:pt x="0" y="21504"/>
                  </a:lnTo>
                  <a:close/>
                </a:path>
              </a:pathLst>
            </a:custGeom>
            <a:pattFill prst="wdUpDiag">
              <a:fgClr>
                <a:srgbClr val="FF0000"/>
              </a:fgClr>
              <a:bgClr>
                <a:srgbClr val="FFFFFF"/>
              </a:bgClr>
            </a:patt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21543" name="Arc 7" descr="Wide upward diagonal"/>
            <p:cNvSpPr>
              <a:spLocks/>
            </p:cNvSpPr>
            <p:nvPr/>
          </p:nvSpPr>
          <p:spPr bwMode="auto">
            <a:xfrm rot="11700000" flipH="1">
              <a:off x="5895" y="14591"/>
              <a:ext cx="376" cy="805"/>
            </a:xfrm>
            <a:custGeom>
              <a:avLst/>
              <a:gdLst>
                <a:gd name="G0" fmla="+- 0 0 0"/>
                <a:gd name="G1" fmla="+- 16398 0 0"/>
                <a:gd name="G2" fmla="+- 21600 0 0"/>
                <a:gd name="T0" fmla="*/ 14060 w 21600"/>
                <a:gd name="T1" fmla="*/ 0 h 37713"/>
                <a:gd name="T2" fmla="*/ 3496 w 21600"/>
                <a:gd name="T3" fmla="*/ 37713 h 37713"/>
                <a:gd name="T4" fmla="*/ 0 w 21600"/>
                <a:gd name="T5" fmla="*/ 16398 h 37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7713" fill="none" extrusionOk="0">
                  <a:moveTo>
                    <a:pt x="14059" y="0"/>
                  </a:moveTo>
                  <a:cubicBezTo>
                    <a:pt x="18845" y="4103"/>
                    <a:pt x="21600" y="10093"/>
                    <a:pt x="21600" y="16398"/>
                  </a:cubicBezTo>
                  <a:cubicBezTo>
                    <a:pt x="21600" y="26978"/>
                    <a:pt x="13936" y="36000"/>
                    <a:pt x="3496" y="37713"/>
                  </a:cubicBezTo>
                </a:path>
                <a:path w="21600" h="37713" stroke="0" extrusionOk="0">
                  <a:moveTo>
                    <a:pt x="14059" y="0"/>
                  </a:moveTo>
                  <a:cubicBezTo>
                    <a:pt x="18845" y="4103"/>
                    <a:pt x="21600" y="10093"/>
                    <a:pt x="21600" y="16398"/>
                  </a:cubicBezTo>
                  <a:cubicBezTo>
                    <a:pt x="21600" y="26978"/>
                    <a:pt x="13936" y="36000"/>
                    <a:pt x="3496" y="37713"/>
                  </a:cubicBezTo>
                  <a:lnTo>
                    <a:pt x="0" y="16398"/>
                  </a:lnTo>
                  <a:close/>
                </a:path>
              </a:pathLst>
            </a:custGeom>
            <a:pattFill prst="wdUpDiag">
              <a:fgClr>
                <a:srgbClr val="FF0000"/>
              </a:fgClr>
              <a:bgClr>
                <a:srgbClr val="FFFFFF"/>
              </a:bgClr>
            </a:patt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 rot="16200000" flipH="1">
            <a:off x="1963357" y="3464849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7564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הפרש בין מאורעות | </a:t>
            </a:r>
            <a:r>
              <a:rPr lang="he-IL" sz="2000" b="0" dirty="0"/>
              <a:t>פתרון</a:t>
            </a:r>
            <a:endParaRPr lang="he-IL" b="0" dirty="0"/>
          </a:p>
        </p:txBody>
      </p:sp>
      <p:sp>
        <p:nvSpPr>
          <p:cNvPr id="7" name="מציין מיקום תוכן 2"/>
          <p:cNvSpPr txBox="1">
            <a:spLocks/>
          </p:cNvSpPr>
          <p:nvPr/>
        </p:nvSpPr>
        <p:spPr>
          <a:xfrm>
            <a:off x="3524250" y="1062232"/>
            <a:ext cx="5224938" cy="4569371"/>
          </a:xfrm>
          <a:prstGeom prst="rect">
            <a:avLst/>
          </a:prstGeom>
        </p:spPr>
        <p:txBody>
          <a:bodyPr/>
          <a:lstStyle/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בוחרים אקראית מספר טבעי בין 1 ו-100.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 ההסתברות לבחור מספר המתחלק ב-6 ואינו מתחלק ב-15?</a:t>
            </a:r>
          </a:p>
          <a:p>
            <a:pPr marL="174625" lvl="0" indent="-174625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 </a:t>
            </a:r>
            <a:endParaRPr kumimoji="0" lang="he-IL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Gisha"/>
              <a:cs typeface="Arial" pitchFamily="34" charset="0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מהנוסחה להפרש: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כמות המספרים המתחלקים ב-6 היא  16 (מדוע?)</a:t>
            </a:r>
          </a:p>
          <a:p>
            <a:pPr marL="342900" marR="0" lvl="0" indent="-342900" algn="r" defTabSz="914400" rtl="1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	לכן 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  <a:buFont typeface="Arial" pitchFamily="34" charset="0"/>
              <a:buChar char="•"/>
            </a:pP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המספרים המתחלקים גם ב-6 וגם ב-15הם: 30, 60 ,90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	</a:t>
            </a: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Gisha"/>
                <a:cs typeface="Arial" pitchFamily="34" charset="0"/>
              </a:rPr>
              <a:t>לכן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endParaRPr lang="he-IL" sz="1600" dirty="0">
              <a:latin typeface="Arial" pitchFamily="34" charset="0"/>
              <a:ea typeface="Gisha"/>
              <a:cs typeface="Arial" pitchFamily="34" charset="0"/>
            </a:endParaRP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לכן ההסתברות לבחור מספר המתחלק ב-6 ואינו מתחלק ב-15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latin typeface="Arial" pitchFamily="34" charset="0"/>
                <a:ea typeface="Gisha"/>
                <a:cs typeface="Arial" pitchFamily="34" charset="0"/>
              </a:rPr>
              <a:t>היא:</a:t>
            </a:r>
          </a:p>
          <a:p>
            <a:pPr marL="342900" lvl="0" indent="-342900" fontAlgn="base">
              <a:lnSpc>
                <a:spcPct val="150000"/>
              </a:lnSpc>
              <a:spcAft>
                <a:spcPct val="0"/>
              </a:spcAft>
              <a:buClr>
                <a:schemeClr val="accent1"/>
              </a:buClr>
              <a:buSzPct val="110000"/>
            </a:pPr>
            <a:r>
              <a:rPr lang="he-IL" sz="1600" dirty="0">
                <a:solidFill>
                  <a:srgbClr val="FF0000"/>
                </a:solidFill>
                <a:latin typeface="Arial" pitchFamily="34" charset="0"/>
                <a:ea typeface="Gisha"/>
                <a:cs typeface="Arial" pitchFamily="34" charset="0"/>
              </a:rPr>
              <a:t>	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709188" y="2013248"/>
            <a:ext cx="504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8466" name="Object 2"/>
          <p:cNvGraphicFramePr>
            <a:graphicFrameLocks noChangeAspect="1"/>
          </p:cNvGraphicFramePr>
          <p:nvPr/>
        </p:nvGraphicFramePr>
        <p:xfrm>
          <a:off x="4641850" y="2298700"/>
          <a:ext cx="2173288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8" name="Equation" r:id="rId4" imgW="1790700" imgH="203200" progId="Equation.DSMT4">
                  <p:embed/>
                </p:oleObj>
              </mc:Choice>
              <mc:Fallback>
                <p:oleObj name="Equation" r:id="rId4" imgW="1790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1850" y="2298700"/>
                        <a:ext cx="2173288" cy="242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467" name="Object 3"/>
          <p:cNvGraphicFramePr>
            <a:graphicFrameLocks noChangeAspect="1"/>
          </p:cNvGraphicFramePr>
          <p:nvPr/>
        </p:nvGraphicFramePr>
        <p:xfrm>
          <a:off x="7013575" y="2876550"/>
          <a:ext cx="909638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9" name="Equation" r:id="rId6" imgW="748975" imgH="393529" progId="Equation.DSMT4">
                  <p:embed/>
                </p:oleObj>
              </mc:Choice>
              <mc:Fallback>
                <p:oleObj name="Equation" r:id="rId6" imgW="748975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3575" y="2876550"/>
                        <a:ext cx="909638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1540" name="Object 4"/>
          <p:cNvGraphicFramePr>
            <a:graphicFrameLocks noChangeAspect="1"/>
          </p:cNvGraphicFramePr>
          <p:nvPr/>
        </p:nvGraphicFramePr>
        <p:xfrm>
          <a:off x="6659563" y="3663950"/>
          <a:ext cx="12493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0" name="Equation" r:id="rId8" imgW="1028254" imgH="393529" progId="Equation.DSMT4">
                  <p:embed/>
                </p:oleObj>
              </mc:Choice>
              <mc:Fallback>
                <p:oleObj name="Equation" r:id="rId8" imgW="1028254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3663950"/>
                        <a:ext cx="12493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65" name="Object 5"/>
          <p:cNvGraphicFramePr>
            <a:graphicFrameLocks noChangeAspect="1"/>
          </p:cNvGraphicFramePr>
          <p:nvPr/>
        </p:nvGraphicFramePr>
        <p:xfrm>
          <a:off x="5740400" y="4819650"/>
          <a:ext cx="2159000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41" name="Equation" r:id="rId10" imgW="1777229" imgH="393529" progId="Equation.DSMT4">
                  <p:embed/>
                </p:oleObj>
              </mc:Choice>
              <mc:Fallback>
                <p:oleObj name="Equation" r:id="rId10" imgW="1777229" imgH="393529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0400" y="4819650"/>
                        <a:ext cx="2159000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247650" y="2228850"/>
            <a:ext cx="3562350" cy="252412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Rectangle 17"/>
          <p:cNvSpPr/>
          <p:nvPr/>
        </p:nvSpPr>
        <p:spPr>
          <a:xfrm>
            <a:off x="1409700" y="2305735"/>
            <a:ext cx="1733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∩ 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</a:t>
            </a:r>
          </a:p>
          <a:p>
            <a:pPr lvl="0" algn="ctr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גם ב-6 וגם ב-15</a:t>
            </a:r>
            <a:endParaRPr lang="he-IL" dirty="0"/>
          </a:p>
        </p:txBody>
      </p:sp>
      <p:sp>
        <p:nvSpPr>
          <p:cNvPr id="19" name="Oval 6" descr="Wide upward diagonal"/>
          <p:cNvSpPr>
            <a:spLocks noChangeArrowheads="1"/>
          </p:cNvSpPr>
          <p:nvPr/>
        </p:nvSpPr>
        <p:spPr bwMode="auto">
          <a:xfrm>
            <a:off x="285751" y="3067052"/>
            <a:ext cx="2157326" cy="1581151"/>
          </a:xfrm>
          <a:prstGeom prst="ellipse">
            <a:avLst/>
          </a:prstGeom>
          <a:pattFill prst="wdUpDiag">
            <a:fgClr>
              <a:srgbClr val="FF0000"/>
            </a:fgClr>
            <a:bgClr>
              <a:srgbClr val="FFFFFF"/>
            </a:bgClr>
          </a:pattFill>
          <a:ln w="38100" algn="ctr">
            <a:solidFill>
              <a:srgbClr val="FF0000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/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A-B</a:t>
            </a:r>
            <a:endParaRPr lang="he-IL" sz="1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l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מתחלקים ב-6</a:t>
            </a:r>
          </a:p>
          <a:p>
            <a:pPr lvl="0" algn="l"/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ולא ב-15</a:t>
            </a:r>
          </a:p>
          <a:p>
            <a:endParaRPr lang="he-IL" dirty="0"/>
          </a:p>
        </p:txBody>
      </p:sp>
      <p:sp>
        <p:nvSpPr>
          <p:cNvPr id="20" name="Arc 7" descr="Wide upward diagonal"/>
          <p:cNvSpPr>
            <a:spLocks/>
          </p:cNvSpPr>
          <p:nvPr/>
        </p:nvSpPr>
        <p:spPr bwMode="auto">
          <a:xfrm rot="11700000" flipH="1">
            <a:off x="2017689" y="3421644"/>
            <a:ext cx="458812" cy="935901"/>
          </a:xfrm>
          <a:custGeom>
            <a:avLst/>
            <a:gdLst>
              <a:gd name="G0" fmla="+- 0 0 0"/>
              <a:gd name="G1" fmla="+- 16398 0 0"/>
              <a:gd name="G2" fmla="+- 21600 0 0"/>
              <a:gd name="T0" fmla="*/ 14060 w 21600"/>
              <a:gd name="T1" fmla="*/ 0 h 37713"/>
              <a:gd name="T2" fmla="*/ 3496 w 21600"/>
              <a:gd name="T3" fmla="*/ 37713 h 37713"/>
              <a:gd name="T4" fmla="*/ 0 w 21600"/>
              <a:gd name="T5" fmla="*/ 16398 h 37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7713" fill="none" extrusionOk="0">
                <a:moveTo>
                  <a:pt x="14059" y="0"/>
                </a:moveTo>
                <a:cubicBezTo>
                  <a:pt x="18845" y="4103"/>
                  <a:pt x="21600" y="10093"/>
                  <a:pt x="21600" y="16398"/>
                </a:cubicBezTo>
                <a:cubicBezTo>
                  <a:pt x="21600" y="26978"/>
                  <a:pt x="13936" y="36000"/>
                  <a:pt x="3496" y="37713"/>
                </a:cubicBezTo>
              </a:path>
              <a:path w="21600" h="37713" stroke="0" extrusionOk="0">
                <a:moveTo>
                  <a:pt x="14059" y="0"/>
                </a:moveTo>
                <a:cubicBezTo>
                  <a:pt x="18845" y="4103"/>
                  <a:pt x="21600" y="10093"/>
                  <a:pt x="21600" y="16398"/>
                </a:cubicBezTo>
                <a:cubicBezTo>
                  <a:pt x="21600" y="26978"/>
                  <a:pt x="13936" y="36000"/>
                  <a:pt x="3496" y="37713"/>
                </a:cubicBezTo>
                <a:lnTo>
                  <a:pt x="0" y="16398"/>
                </a:lnTo>
                <a:close/>
              </a:path>
            </a:pathLst>
          </a:custGeom>
          <a:pattFill prst="wdUpDiag">
            <a:fgClr>
              <a:srgbClr val="F79646">
                <a:alpha val="89999"/>
              </a:srgbClr>
            </a:fgClr>
            <a:bgClr>
              <a:srgbClr val="F79646">
                <a:alpha val="89999"/>
              </a:srgbClr>
            </a:bgClr>
          </a:pattFill>
          <a:ln w="28575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1" name="Arc 8" descr="Wide upward diagonal"/>
          <p:cNvSpPr>
            <a:spLocks/>
          </p:cNvSpPr>
          <p:nvPr/>
        </p:nvSpPr>
        <p:spPr bwMode="auto">
          <a:xfrm flipH="1">
            <a:off x="1808034" y="3407109"/>
            <a:ext cx="455773" cy="935901"/>
          </a:xfrm>
          <a:custGeom>
            <a:avLst/>
            <a:gdLst>
              <a:gd name="G0" fmla="+- 0 0 0"/>
              <a:gd name="G1" fmla="+- 21504 0 0"/>
              <a:gd name="G2" fmla="+- 21600 0 0"/>
              <a:gd name="T0" fmla="*/ 2037 w 21600"/>
              <a:gd name="T1" fmla="*/ 0 h 42819"/>
              <a:gd name="T2" fmla="*/ 3496 w 21600"/>
              <a:gd name="T3" fmla="*/ 42819 h 42819"/>
              <a:gd name="T4" fmla="*/ 0 w 21600"/>
              <a:gd name="T5" fmla="*/ 21504 h 42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2819" fill="none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</a:path>
              <a:path w="21600" h="42819" stroke="0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  <a:lnTo>
                  <a:pt x="0" y="21504"/>
                </a:lnTo>
                <a:close/>
              </a:path>
            </a:pathLst>
          </a:custGeom>
          <a:pattFill prst="wdUpDiag">
            <a:fgClr>
              <a:srgbClr val="F79646">
                <a:alpha val="80000"/>
              </a:srgbClr>
            </a:fgClr>
            <a:bgClr>
              <a:srgbClr val="F79646">
                <a:alpha val="80000"/>
              </a:srgbClr>
            </a:bgClr>
          </a:pattFill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2" name="Oval 3"/>
          <p:cNvSpPr>
            <a:spLocks noChangeArrowheads="1"/>
          </p:cNvSpPr>
          <p:nvPr/>
        </p:nvSpPr>
        <p:spPr bwMode="auto">
          <a:xfrm>
            <a:off x="1885950" y="3399367"/>
            <a:ext cx="1828801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</a:t>
            </a:r>
            <a:endParaRPr lang="he-IL" sz="1600" b="1" dirty="0">
              <a:latin typeface="Arial" pitchFamily="34" charset="0"/>
              <a:cs typeface="Arial" pitchFamily="34" charset="0"/>
            </a:endParaRPr>
          </a:p>
          <a:p>
            <a:r>
              <a:rPr lang="he-IL" sz="1600" dirty="0">
                <a:latin typeface="Arial" pitchFamily="34" charset="0"/>
                <a:cs typeface="Arial" pitchFamily="34" charset="0"/>
              </a:rPr>
              <a:t>מתחלקים ב-15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rot="16200000" flipH="1">
            <a:off x="1963357" y="3464849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5077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איחוד מאורעות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12" y="908720"/>
            <a:ext cx="759381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68960"/>
            <a:ext cx="26289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557" y="3544639"/>
            <a:ext cx="3530362" cy="348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518273"/>
            <a:ext cx="4718914" cy="39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תמונה 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189701"/>
            <a:ext cx="5274310" cy="103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671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778098"/>
          </a:xfrm>
        </p:spPr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איחוד מאורעות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052736"/>
            <a:ext cx="6696744" cy="1728193"/>
          </a:xfrm>
          <a:prstGeom prst="rect">
            <a:avLst/>
          </a:prstGeo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636912"/>
            <a:ext cx="5496789" cy="393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670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418058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להלן נתוני כיתה בת 7 תלמידים: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828732"/>
            <a:ext cx="5958457" cy="5408580"/>
          </a:xfrm>
        </p:spPr>
      </p:pic>
    </p:spTree>
    <p:extLst>
      <p:ext uri="{BB962C8B-B14F-4D97-AF65-F5344CB8AC3E}">
        <p14:creationId xmlns:p14="http://schemas.microsoft.com/office/powerpoint/2010/main" val="10334917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418058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המשך הדוגמא: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196752"/>
            <a:ext cx="8129535" cy="377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129278"/>
              </p:ext>
            </p:extLst>
          </p:nvPr>
        </p:nvGraphicFramePr>
        <p:xfrm>
          <a:off x="3236752" y="4869160"/>
          <a:ext cx="3423480" cy="135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Equation" r:id="rId4" imgW="1663560" imgH="660240" progId="Equation.DSMT4">
                  <p:embed/>
                </p:oleObj>
              </mc:Choice>
              <mc:Fallback>
                <p:oleObj name="Equation" r:id="rId4" imgW="166356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6752" y="4869160"/>
                        <a:ext cx="3423480" cy="1358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76994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562074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00B0F0"/>
                </a:solidFill>
              </a:rPr>
              <a:t>איחוד מאורעות</a:t>
            </a:r>
          </a:p>
        </p:txBody>
      </p:sp>
      <p:pic>
        <p:nvPicPr>
          <p:cNvPr id="4" name="מציין מיקום תוכן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82175"/>
            <a:ext cx="2141406" cy="13333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427984" y="1916832"/>
            <a:ext cx="38884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6" name="תמונה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36712"/>
            <a:ext cx="3312368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3" y="2636913"/>
            <a:ext cx="3744416" cy="75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אובייקט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769115"/>
              </p:ext>
            </p:extLst>
          </p:nvPr>
        </p:nvGraphicFramePr>
        <p:xfrm>
          <a:off x="1979712" y="3461274"/>
          <a:ext cx="2952328" cy="715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" name="Equation" r:id="rId6" imgW="1625400" imgH="393480" progId="Equation.DSMT4">
                  <p:embed/>
                </p:oleObj>
              </mc:Choice>
              <mc:Fallback>
                <p:oleObj name="Equation" r:id="rId6" imgW="16254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79712" y="3461274"/>
                        <a:ext cx="2952328" cy="715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16216" y="3717032"/>
            <a:ext cx="187220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בדוגמא הקודמת:</a:t>
            </a:r>
          </a:p>
        </p:txBody>
      </p:sp>
      <p:pic>
        <p:nvPicPr>
          <p:cNvPr id="11" name="תמונה 1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565857"/>
            <a:ext cx="5128792" cy="188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18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1062232"/>
            <a:ext cx="8177688" cy="4569371"/>
          </a:xfrm>
        </p:spPr>
        <p:txBody>
          <a:bodyPr/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איחוד המאורעות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שנמצאות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 בשניהם 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ומסומן ע"י 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לאיחוד המאורעות מסומנת ע"י </a:t>
            </a:r>
          </a:p>
          <a:p>
            <a:endParaRPr lang="he-IL" dirty="0"/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כיצד נחשב את 	          ?</a:t>
            </a:r>
          </a:p>
          <a:p>
            <a:r>
              <a:rPr lang="he-IL" dirty="0"/>
              <a:t>ניעזר בציור: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איחוד מאורעות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23900" y="18798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5638" name="Object 6"/>
          <p:cNvGraphicFramePr>
            <a:graphicFrameLocks noChangeAspect="1"/>
          </p:cNvGraphicFramePr>
          <p:nvPr/>
        </p:nvGraphicFramePr>
        <p:xfrm>
          <a:off x="614363" y="1200150"/>
          <a:ext cx="600075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0" name="Equation" r:id="rId3" imgW="507780" imgH="177723" progId="Equation.DSMT4">
                  <p:embed/>
                </p:oleObj>
              </mc:Choice>
              <mc:Fallback>
                <p:oleObj name="Equation" r:id="rId3" imgW="507780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1200150"/>
                        <a:ext cx="600075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9" name="Object 7"/>
          <p:cNvGraphicFramePr>
            <a:graphicFrameLocks noChangeAspect="1"/>
          </p:cNvGraphicFramePr>
          <p:nvPr/>
        </p:nvGraphicFramePr>
        <p:xfrm>
          <a:off x="4284663" y="157797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1" name="Equation" r:id="rId5" imgW="723586" imgH="228501" progId="Equation.DSMT4">
                  <p:embed/>
                </p:oleObj>
              </mc:Choice>
              <mc:Fallback>
                <p:oleObj name="Equation" r:id="rId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57797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30" name="Object 6"/>
          <p:cNvGraphicFramePr>
            <a:graphicFrameLocks noChangeAspect="1"/>
          </p:cNvGraphicFramePr>
          <p:nvPr/>
        </p:nvGraphicFramePr>
        <p:xfrm>
          <a:off x="6405563" y="230822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2" name="Equation" r:id="rId7" imgW="723586" imgH="228501" progId="Equation.DSMT4">
                  <p:embed/>
                </p:oleObj>
              </mc:Choice>
              <mc:Fallback>
                <p:oleObj name="Equation" r:id="rId7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563" y="230822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498502"/>
              </p:ext>
            </p:extLst>
          </p:nvPr>
        </p:nvGraphicFramePr>
        <p:xfrm>
          <a:off x="2317428" y="3274852"/>
          <a:ext cx="338015" cy="58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3" name="Equation" r:id="rId9" imgW="126780" imgH="114102" progId="Equation.DSMT4">
                  <p:embed/>
                </p:oleObj>
              </mc:Choice>
              <mc:Fallback>
                <p:oleObj name="Equation" r:id="rId9" imgW="126780" imgH="1141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428" y="3274852"/>
                        <a:ext cx="338015" cy="58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2455" r="9375" b="28910"/>
          <a:stretch>
            <a:fillRect/>
          </a:stretch>
        </p:blipFill>
        <p:spPr bwMode="auto">
          <a:xfrm>
            <a:off x="266700" y="3119550"/>
            <a:ext cx="2010794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2278" r="5016" b="14125"/>
          <a:stretch>
            <a:fillRect/>
          </a:stretch>
        </p:blipFill>
        <p:spPr bwMode="auto">
          <a:xfrm>
            <a:off x="4908889" y="3119550"/>
            <a:ext cx="1782569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" t="2278" r="9118" b="14125"/>
          <a:stretch>
            <a:fillRect/>
          </a:stretch>
        </p:blipFill>
        <p:spPr bwMode="auto">
          <a:xfrm>
            <a:off x="2741513" y="3119550"/>
            <a:ext cx="1657096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94173"/>
              </p:ext>
            </p:extLst>
          </p:nvPr>
        </p:nvGraphicFramePr>
        <p:xfrm>
          <a:off x="4405531" y="3205163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4" name="Equation" r:id="rId14" imgW="152280" imgH="190440" progId="Equation.DSMT4">
                  <p:embed/>
                </p:oleObj>
              </mc:Choice>
              <mc:Fallback>
                <p:oleObj name="Equation" r:id="rId14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531" y="3205163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" t="2307" r="7358" b="19360"/>
          <a:stretch>
            <a:fillRect/>
          </a:stretch>
        </p:blipFill>
        <p:spPr bwMode="auto">
          <a:xfrm>
            <a:off x="7133571" y="3119550"/>
            <a:ext cx="1801532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523334" y="4273034"/>
            <a:ext cx="1497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איחוד המאורעות</a:t>
            </a:r>
            <a:endParaRPr lang="he-IL" dirty="0"/>
          </a:p>
        </p:txBody>
      </p:sp>
      <p:sp>
        <p:nvSpPr>
          <p:cNvPr id="24" name="Rectangle 23"/>
          <p:cNvSpPr/>
          <p:nvPr/>
        </p:nvSpPr>
        <p:spPr>
          <a:xfrm>
            <a:off x="2842137" y="4273034"/>
            <a:ext cx="1455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חיתוךהמאורעות</a:t>
            </a:r>
            <a:endParaRPr lang="he-IL" dirty="0"/>
          </a:p>
        </p:txBody>
      </p:sp>
      <p:sp>
        <p:nvSpPr>
          <p:cNvPr id="25" name="Rectangle 24"/>
          <p:cNvSpPr/>
          <p:nvPr/>
        </p:nvSpPr>
        <p:spPr>
          <a:xfrm>
            <a:off x="5008120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ל-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/>
          </a:p>
        </p:txBody>
      </p:sp>
      <p:sp>
        <p:nvSpPr>
          <p:cNvPr id="26" name="Rectangle 25"/>
          <p:cNvSpPr/>
          <p:nvPr/>
        </p:nvSpPr>
        <p:spPr>
          <a:xfrm>
            <a:off x="7194986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 </a:t>
            </a:r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ל-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endParaRPr lang="he-IL" dirty="0"/>
          </a:p>
        </p:txBody>
      </p:sp>
      <p:graphicFrame>
        <p:nvGraphicFramePr>
          <p:cNvPr id="27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8608696"/>
              </p:ext>
            </p:extLst>
          </p:nvPr>
        </p:nvGraphicFramePr>
        <p:xfrm>
          <a:off x="6654758" y="3247201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5" name="Equation" r:id="rId17" imgW="152280" imgH="190440" progId="Equation.DSMT4">
                  <p:embed/>
                </p:oleObj>
              </mc:Choice>
              <mc:Fallback>
                <p:oleObj name="Equation" r:id="rId17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4758" y="3247201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75" y="4816769"/>
            <a:ext cx="903805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בצד ימין קיים איחוד של מאורעות </a:t>
            </a:r>
            <a:r>
              <a:rPr lang="he-IL" b="1" dirty="0"/>
              <a:t>זרים</a:t>
            </a:r>
            <a:r>
              <a:rPr lang="he-IL" dirty="0"/>
              <a:t>. לכן הסתברות האיחוד שווה לסכום הסתברויות המאורעות</a:t>
            </a:r>
          </a:p>
        </p:txBody>
      </p:sp>
    </p:spTree>
    <p:extLst>
      <p:ext uri="{BB962C8B-B14F-4D97-AF65-F5344CB8AC3E}">
        <p14:creationId xmlns:p14="http://schemas.microsoft.com/office/powerpoint/2010/main" val="7575084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1062232"/>
            <a:ext cx="8177688" cy="4569371"/>
          </a:xfrm>
        </p:spPr>
        <p:txBody>
          <a:bodyPr/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איחוד המאורעות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שנמצאות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 בשניהם 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ומסומן ע"י 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לאיחוד המאורעות מסומנת ע"י </a:t>
            </a:r>
          </a:p>
          <a:p>
            <a:endParaRPr lang="he-IL" dirty="0"/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כיצד נחשב את 	          ?</a:t>
            </a:r>
          </a:p>
          <a:p>
            <a:r>
              <a:rPr lang="he-IL" dirty="0"/>
              <a:t>ניעזר בציור: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איחוד מאורעות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23900" y="18798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5638" name="Object 6"/>
          <p:cNvGraphicFramePr>
            <a:graphicFrameLocks noChangeAspect="1"/>
          </p:cNvGraphicFramePr>
          <p:nvPr/>
        </p:nvGraphicFramePr>
        <p:xfrm>
          <a:off x="614363" y="1200150"/>
          <a:ext cx="600075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8" name="Equation" r:id="rId3" imgW="507780" imgH="177723" progId="Equation.DSMT4">
                  <p:embed/>
                </p:oleObj>
              </mc:Choice>
              <mc:Fallback>
                <p:oleObj name="Equation" r:id="rId3" imgW="507780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1200150"/>
                        <a:ext cx="600075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9" name="Object 7"/>
          <p:cNvGraphicFramePr>
            <a:graphicFrameLocks noChangeAspect="1"/>
          </p:cNvGraphicFramePr>
          <p:nvPr/>
        </p:nvGraphicFramePr>
        <p:xfrm>
          <a:off x="4284663" y="157797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9" name="Equation" r:id="rId5" imgW="723586" imgH="228501" progId="Equation.DSMT4">
                  <p:embed/>
                </p:oleObj>
              </mc:Choice>
              <mc:Fallback>
                <p:oleObj name="Equation" r:id="rId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57797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30" name="Object 6"/>
          <p:cNvGraphicFramePr>
            <a:graphicFrameLocks noChangeAspect="1"/>
          </p:cNvGraphicFramePr>
          <p:nvPr/>
        </p:nvGraphicFramePr>
        <p:xfrm>
          <a:off x="6405563" y="230822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0" name="Equation" r:id="rId7" imgW="723586" imgH="228501" progId="Equation.DSMT4">
                  <p:embed/>
                </p:oleObj>
              </mc:Choice>
              <mc:Fallback>
                <p:oleObj name="Equation" r:id="rId7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563" y="230822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523083"/>
              </p:ext>
            </p:extLst>
          </p:nvPr>
        </p:nvGraphicFramePr>
        <p:xfrm>
          <a:off x="2317428" y="3274852"/>
          <a:ext cx="338015" cy="58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1" name="Equation" r:id="rId9" imgW="126780" imgH="114102" progId="Equation.DSMT4">
                  <p:embed/>
                </p:oleObj>
              </mc:Choice>
              <mc:Fallback>
                <p:oleObj name="Equation" r:id="rId9" imgW="126780" imgH="1141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428" y="3274852"/>
                        <a:ext cx="338015" cy="58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2455" r="9375" b="28910"/>
          <a:stretch>
            <a:fillRect/>
          </a:stretch>
        </p:blipFill>
        <p:spPr bwMode="auto">
          <a:xfrm>
            <a:off x="266700" y="3119550"/>
            <a:ext cx="2010794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2278" r="5016" b="14125"/>
          <a:stretch>
            <a:fillRect/>
          </a:stretch>
        </p:blipFill>
        <p:spPr bwMode="auto">
          <a:xfrm>
            <a:off x="4908889" y="3119550"/>
            <a:ext cx="1782569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" t="2278" r="9118" b="14125"/>
          <a:stretch>
            <a:fillRect/>
          </a:stretch>
        </p:blipFill>
        <p:spPr bwMode="auto">
          <a:xfrm>
            <a:off x="2741513" y="3119550"/>
            <a:ext cx="1657096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165536"/>
              </p:ext>
            </p:extLst>
          </p:nvPr>
        </p:nvGraphicFramePr>
        <p:xfrm>
          <a:off x="4405531" y="3205163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2" name="Equation" r:id="rId14" imgW="152280" imgH="190440" progId="Equation.DSMT4">
                  <p:embed/>
                </p:oleObj>
              </mc:Choice>
              <mc:Fallback>
                <p:oleObj name="Equation" r:id="rId14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531" y="3205163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" t="2307" r="7358" b="19360"/>
          <a:stretch>
            <a:fillRect/>
          </a:stretch>
        </p:blipFill>
        <p:spPr bwMode="auto">
          <a:xfrm>
            <a:off x="7133571" y="3119550"/>
            <a:ext cx="1801532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58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50472"/>
              </p:ext>
            </p:extLst>
          </p:nvPr>
        </p:nvGraphicFramePr>
        <p:xfrm>
          <a:off x="5000625" y="4736222"/>
          <a:ext cx="1501775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3" name="Equation" r:id="rId17" imgW="1244520" imgH="761760" progId="Equation.DSMT4">
                  <p:embed/>
                </p:oleObj>
              </mc:Choice>
              <mc:Fallback>
                <p:oleObj name="Equation" r:id="rId17" imgW="124452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4736222"/>
                        <a:ext cx="1501775" cy="903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1" name="Object 9"/>
          <p:cNvGraphicFramePr>
            <a:graphicFrameLocks noChangeAspect="1"/>
          </p:cNvGraphicFramePr>
          <p:nvPr/>
        </p:nvGraphicFramePr>
        <p:xfrm>
          <a:off x="841375" y="4767263"/>
          <a:ext cx="8604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4" name="Equation" r:id="rId19" imgW="723586" imgH="228501" progId="Equation.DSMT4">
                  <p:embed/>
                </p:oleObj>
              </mc:Choice>
              <mc:Fallback>
                <p:oleObj name="Equation" r:id="rId19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4767263"/>
                        <a:ext cx="8604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2" name="Object 10"/>
          <p:cNvGraphicFramePr>
            <a:graphicFrameLocks noChangeAspect="1"/>
          </p:cNvGraphicFramePr>
          <p:nvPr/>
        </p:nvGraphicFramePr>
        <p:xfrm>
          <a:off x="3140643" y="4767263"/>
          <a:ext cx="858837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5" name="Equation" r:id="rId21" imgW="723586" imgH="228501" progId="Equation.DSMT4">
                  <p:embed/>
                </p:oleObj>
              </mc:Choice>
              <mc:Fallback>
                <p:oleObj name="Equation" r:id="rId21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643" y="4767263"/>
                        <a:ext cx="858837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781817"/>
              </p:ext>
            </p:extLst>
          </p:nvPr>
        </p:nvGraphicFramePr>
        <p:xfrm>
          <a:off x="7200900" y="4750407"/>
          <a:ext cx="1477963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6" name="Equation" r:id="rId23" imgW="1231560" imgH="761760" progId="Equation.DSMT4">
                  <p:embed/>
                </p:oleObj>
              </mc:Choice>
              <mc:Fallback>
                <p:oleObj name="Equation" r:id="rId23" imgW="123156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900" y="4750407"/>
                        <a:ext cx="1477963" cy="90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523334" y="4273034"/>
            <a:ext cx="1497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איחוד המאורעות</a:t>
            </a:r>
            <a:endParaRPr lang="he-IL" dirty="0"/>
          </a:p>
        </p:txBody>
      </p:sp>
      <p:sp>
        <p:nvSpPr>
          <p:cNvPr id="24" name="Rectangle 23"/>
          <p:cNvSpPr/>
          <p:nvPr/>
        </p:nvSpPr>
        <p:spPr>
          <a:xfrm>
            <a:off x="2842137" y="4273034"/>
            <a:ext cx="1455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חיתוךהמאורעות</a:t>
            </a:r>
            <a:endParaRPr lang="he-IL" dirty="0"/>
          </a:p>
        </p:txBody>
      </p:sp>
      <p:sp>
        <p:nvSpPr>
          <p:cNvPr id="25" name="Rectangle 24"/>
          <p:cNvSpPr/>
          <p:nvPr/>
        </p:nvSpPr>
        <p:spPr>
          <a:xfrm>
            <a:off x="5008120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ל-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/>
          </a:p>
        </p:txBody>
      </p:sp>
      <p:sp>
        <p:nvSpPr>
          <p:cNvPr id="26" name="Rectangle 25"/>
          <p:cNvSpPr/>
          <p:nvPr/>
        </p:nvSpPr>
        <p:spPr>
          <a:xfrm>
            <a:off x="7194986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 </a:t>
            </a:r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ל-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endParaRPr lang="he-IL" dirty="0"/>
          </a:p>
        </p:txBody>
      </p:sp>
      <p:graphicFrame>
        <p:nvGraphicFramePr>
          <p:cNvPr id="27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52162"/>
              </p:ext>
            </p:extLst>
          </p:nvPr>
        </p:nvGraphicFramePr>
        <p:xfrm>
          <a:off x="6654758" y="3247201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7" name="Equation" r:id="rId25" imgW="152280" imgH="190440" progId="Equation.DSMT4">
                  <p:embed/>
                </p:oleObj>
              </mc:Choice>
              <mc:Fallback>
                <p:oleObj name="Equation" r:id="rId25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4758" y="3247201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17428" y="4669393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=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32958" y="4667673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+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51962" y="4718328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+</a:t>
            </a:r>
          </a:p>
        </p:txBody>
      </p:sp>
      <p:graphicFrame>
        <p:nvGraphicFramePr>
          <p:cNvPr id="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246975"/>
              </p:ext>
            </p:extLst>
          </p:nvPr>
        </p:nvGraphicFramePr>
        <p:xfrm>
          <a:off x="788820" y="5408397"/>
          <a:ext cx="8604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8" name="Equation" r:id="rId26" imgW="723586" imgH="228501" progId="Equation.DSMT4">
                  <p:embed/>
                </p:oleObj>
              </mc:Choice>
              <mc:Fallback>
                <p:oleObj name="Equation" r:id="rId26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820" y="5408397"/>
                        <a:ext cx="8604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296402" y="5278999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=</a:t>
            </a:r>
          </a:p>
        </p:txBody>
      </p:sp>
      <p:graphicFrame>
        <p:nvGraphicFramePr>
          <p:cNvPr id="3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852635"/>
              </p:ext>
            </p:extLst>
          </p:nvPr>
        </p:nvGraphicFramePr>
        <p:xfrm>
          <a:off x="3119617" y="5392640"/>
          <a:ext cx="858837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9" name="Equation" r:id="rId27" imgW="723586" imgH="228501" progId="Equation.DSMT4">
                  <p:embed/>
                </p:oleObj>
              </mc:Choice>
              <mc:Fallback>
                <p:oleObj name="Equation" r:id="rId27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9617" y="5392640"/>
                        <a:ext cx="858837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427698" y="5261516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+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2468" y="5280640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9306832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1062232"/>
            <a:ext cx="8177688" cy="4569371"/>
          </a:xfrm>
        </p:spPr>
        <p:txBody>
          <a:bodyPr>
            <a:normAutofit fontScale="92500" lnSpcReduction="20000"/>
          </a:bodyPr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איחוד המאורעות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שנמצאות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 בשניהם 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ומסומן ע"י 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לאיחוד המאורעות מסומנת ע"י </a:t>
            </a:r>
          </a:p>
          <a:p>
            <a:endParaRPr lang="he-IL" dirty="0"/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כיצד נחשב את 	          ?</a:t>
            </a:r>
          </a:p>
          <a:p>
            <a:r>
              <a:rPr lang="he-IL" dirty="0"/>
              <a:t>ניעזר בציור: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he-IL" dirty="0"/>
          </a:p>
          <a:p>
            <a:r>
              <a:rPr lang="he-IL" dirty="0"/>
              <a:t>קיבלנו: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איחוד מאורעות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23900" y="18798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5638" name="Object 6"/>
          <p:cNvGraphicFramePr>
            <a:graphicFrameLocks noChangeAspect="1"/>
          </p:cNvGraphicFramePr>
          <p:nvPr/>
        </p:nvGraphicFramePr>
        <p:xfrm>
          <a:off x="614363" y="1200150"/>
          <a:ext cx="600075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1" name="Equation" r:id="rId4" imgW="507780" imgH="177723" progId="Equation.DSMT4">
                  <p:embed/>
                </p:oleObj>
              </mc:Choice>
              <mc:Fallback>
                <p:oleObj name="Equation" r:id="rId4" imgW="507780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1200150"/>
                        <a:ext cx="600075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9" name="Object 7"/>
          <p:cNvGraphicFramePr>
            <a:graphicFrameLocks noChangeAspect="1"/>
          </p:cNvGraphicFramePr>
          <p:nvPr/>
        </p:nvGraphicFramePr>
        <p:xfrm>
          <a:off x="4284663" y="157797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2" name="Equation" r:id="rId6" imgW="723586" imgH="228501" progId="Equation.DSMT4">
                  <p:embed/>
                </p:oleObj>
              </mc:Choice>
              <mc:Fallback>
                <p:oleObj name="Equation" r:id="rId6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57797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30" name="Object 6"/>
          <p:cNvGraphicFramePr>
            <a:graphicFrameLocks noChangeAspect="1"/>
          </p:cNvGraphicFramePr>
          <p:nvPr/>
        </p:nvGraphicFramePr>
        <p:xfrm>
          <a:off x="6405563" y="230822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3" name="Equation" r:id="rId8" imgW="723586" imgH="228501" progId="Equation.DSMT4">
                  <p:embed/>
                </p:oleObj>
              </mc:Choice>
              <mc:Fallback>
                <p:oleObj name="Equation" r:id="rId8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563" y="230822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022956"/>
              </p:ext>
            </p:extLst>
          </p:nvPr>
        </p:nvGraphicFramePr>
        <p:xfrm>
          <a:off x="2317428" y="3274852"/>
          <a:ext cx="338015" cy="58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4" name="Equation" r:id="rId10" imgW="126780" imgH="114102" progId="Equation.DSMT4">
                  <p:embed/>
                </p:oleObj>
              </mc:Choice>
              <mc:Fallback>
                <p:oleObj name="Equation" r:id="rId10" imgW="126780" imgH="1141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428" y="3274852"/>
                        <a:ext cx="338015" cy="58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2455" r="9375" b="28910"/>
          <a:stretch>
            <a:fillRect/>
          </a:stretch>
        </p:blipFill>
        <p:spPr bwMode="auto">
          <a:xfrm>
            <a:off x="266700" y="3119550"/>
            <a:ext cx="2010794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2278" r="5016" b="14125"/>
          <a:stretch>
            <a:fillRect/>
          </a:stretch>
        </p:blipFill>
        <p:spPr bwMode="auto">
          <a:xfrm>
            <a:off x="4877357" y="3135316"/>
            <a:ext cx="1782569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" t="2278" r="9118" b="14125"/>
          <a:stretch>
            <a:fillRect/>
          </a:stretch>
        </p:blipFill>
        <p:spPr bwMode="auto">
          <a:xfrm>
            <a:off x="2741513" y="3119550"/>
            <a:ext cx="1657096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" t="2307" r="7358" b="19360"/>
          <a:stretch>
            <a:fillRect/>
          </a:stretch>
        </p:blipFill>
        <p:spPr bwMode="auto">
          <a:xfrm>
            <a:off x="7086273" y="3119550"/>
            <a:ext cx="1801532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58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7348400"/>
              </p:ext>
            </p:extLst>
          </p:nvPr>
        </p:nvGraphicFramePr>
        <p:xfrm>
          <a:off x="5000625" y="4751994"/>
          <a:ext cx="1501775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5" name="Equation" r:id="rId16" imgW="1244520" imgH="761760" progId="Equation.DSMT4">
                  <p:embed/>
                </p:oleObj>
              </mc:Choice>
              <mc:Fallback>
                <p:oleObj name="Equation" r:id="rId16" imgW="124452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4751994"/>
                        <a:ext cx="1501775" cy="903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47168"/>
              </p:ext>
            </p:extLst>
          </p:nvPr>
        </p:nvGraphicFramePr>
        <p:xfrm>
          <a:off x="857141" y="4767263"/>
          <a:ext cx="8604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6" name="Equation" r:id="rId18" imgW="723586" imgH="228501" progId="Equation.DSMT4">
                  <p:embed/>
                </p:oleObj>
              </mc:Choice>
              <mc:Fallback>
                <p:oleObj name="Equation" r:id="rId18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141" y="4767263"/>
                        <a:ext cx="8604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2" name="Object 10"/>
          <p:cNvGraphicFramePr>
            <a:graphicFrameLocks noChangeAspect="1"/>
          </p:cNvGraphicFramePr>
          <p:nvPr/>
        </p:nvGraphicFramePr>
        <p:xfrm>
          <a:off x="3140643" y="4767263"/>
          <a:ext cx="858837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7" name="Equation" r:id="rId20" imgW="723586" imgH="228501" progId="Equation.DSMT4">
                  <p:embed/>
                </p:oleObj>
              </mc:Choice>
              <mc:Fallback>
                <p:oleObj name="Equation" r:id="rId20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0643" y="4767263"/>
                        <a:ext cx="858837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7485355"/>
              </p:ext>
            </p:extLst>
          </p:nvPr>
        </p:nvGraphicFramePr>
        <p:xfrm>
          <a:off x="7200900" y="4766173"/>
          <a:ext cx="1477963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8" name="Equation" r:id="rId22" imgW="1231560" imgH="761760" progId="Equation.DSMT4">
                  <p:embed/>
                </p:oleObj>
              </mc:Choice>
              <mc:Fallback>
                <p:oleObj name="Equation" r:id="rId22" imgW="1231560" imgH="761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0900" y="4766173"/>
                        <a:ext cx="1477963" cy="90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523334" y="4273034"/>
            <a:ext cx="1497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איחוד המאורעות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42137" y="4273034"/>
            <a:ext cx="14558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חיתוךהמאורעות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08120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ל-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194986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B </a:t>
            </a: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ל-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3369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36533"/>
              </p:ext>
            </p:extLst>
          </p:nvPr>
        </p:nvGraphicFramePr>
        <p:xfrm>
          <a:off x="2706688" y="5867400"/>
          <a:ext cx="41052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9" name="Equation" r:id="rId24" imgW="2260600" imgH="203200" progId="Equation.DSMT4">
                  <p:embed/>
                </p:oleObj>
              </mc:Choice>
              <mc:Fallback>
                <p:oleObj name="Equation" r:id="rId24" imgW="2260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688" y="5867400"/>
                        <a:ext cx="4105275" cy="3635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2355656" y="4673084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489257" y="4673084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+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99057" y="4673084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+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30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99389"/>
              </p:ext>
            </p:extLst>
          </p:nvPr>
        </p:nvGraphicFramePr>
        <p:xfrm>
          <a:off x="4373563" y="3205163"/>
          <a:ext cx="48736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0" name="Equation" r:id="rId26" imgW="152280" imgH="190440" progId="Equation.DSMT4">
                  <p:embed/>
                </p:oleObj>
              </mc:Choice>
              <mc:Fallback>
                <p:oleObj name="Equation" r:id="rId26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3563" y="3205163"/>
                        <a:ext cx="48736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786241"/>
              </p:ext>
            </p:extLst>
          </p:nvPr>
        </p:nvGraphicFramePr>
        <p:xfrm>
          <a:off x="6607462" y="3231435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1" name="Equation" r:id="rId28" imgW="152280" imgH="190440" progId="Equation.DSMT4">
                  <p:embed/>
                </p:oleObj>
              </mc:Choice>
              <mc:Fallback>
                <p:oleObj name="Equation" r:id="rId28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462" y="3231435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9404419"/>
              </p:ext>
            </p:extLst>
          </p:nvPr>
        </p:nvGraphicFramePr>
        <p:xfrm>
          <a:off x="820349" y="5408401"/>
          <a:ext cx="8604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2" name="Equation" r:id="rId30" imgW="723586" imgH="228501" progId="Equation.DSMT4">
                  <p:embed/>
                </p:oleObj>
              </mc:Choice>
              <mc:Fallback>
                <p:oleObj name="Equation" r:id="rId30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349" y="5408401"/>
                        <a:ext cx="8604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26"/>
          <p:cNvSpPr/>
          <p:nvPr/>
        </p:nvSpPr>
        <p:spPr>
          <a:xfrm>
            <a:off x="2303098" y="5329987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34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463665"/>
              </p:ext>
            </p:extLst>
          </p:nvPr>
        </p:nvGraphicFramePr>
        <p:xfrm>
          <a:off x="3040787" y="5376870"/>
          <a:ext cx="858837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3" name="Equation" r:id="rId31" imgW="723586" imgH="228501" progId="Equation.DSMT4">
                  <p:embed/>
                </p:oleObj>
              </mc:Choice>
              <mc:Fallback>
                <p:oleObj name="Equation" r:id="rId31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0787" y="5376870"/>
                        <a:ext cx="858837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27"/>
          <p:cNvSpPr/>
          <p:nvPr/>
        </p:nvSpPr>
        <p:spPr>
          <a:xfrm>
            <a:off x="4452465" y="5298460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+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6" name="Rectangle 28"/>
          <p:cNvSpPr/>
          <p:nvPr/>
        </p:nvSpPr>
        <p:spPr>
          <a:xfrm>
            <a:off x="6693797" y="5314219"/>
            <a:ext cx="319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+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477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1062232"/>
            <a:ext cx="8177688" cy="4569371"/>
          </a:xfrm>
        </p:spPr>
        <p:txBody>
          <a:bodyPr/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איחוד המאורעות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שנמצאות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 בשניהם 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ומסומן ע"י 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לאיחוד המאורעות מסומנת ע"י </a:t>
            </a:r>
          </a:p>
          <a:p>
            <a:endParaRPr lang="he-IL" dirty="0"/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כיצד נחשב את 	          ?</a:t>
            </a:r>
          </a:p>
          <a:p>
            <a:r>
              <a:rPr lang="he-IL" dirty="0"/>
              <a:t>נחשב בדרך נוספת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איחוד מאורעות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23900" y="18798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5638" name="Object 6"/>
          <p:cNvGraphicFramePr>
            <a:graphicFrameLocks noChangeAspect="1"/>
          </p:cNvGraphicFramePr>
          <p:nvPr/>
        </p:nvGraphicFramePr>
        <p:xfrm>
          <a:off x="595313" y="1200150"/>
          <a:ext cx="600075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3" name="Equation" r:id="rId3" imgW="507780" imgH="177723" progId="Equation.DSMT4">
                  <p:embed/>
                </p:oleObj>
              </mc:Choice>
              <mc:Fallback>
                <p:oleObj name="Equation" r:id="rId3" imgW="507780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1200150"/>
                        <a:ext cx="600075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9" name="Object 7"/>
          <p:cNvGraphicFramePr>
            <a:graphicFrameLocks noChangeAspect="1"/>
          </p:cNvGraphicFramePr>
          <p:nvPr/>
        </p:nvGraphicFramePr>
        <p:xfrm>
          <a:off x="4284663" y="157797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4" name="Equation" r:id="rId5" imgW="723586" imgH="228501" progId="Equation.DSMT4">
                  <p:embed/>
                </p:oleObj>
              </mc:Choice>
              <mc:Fallback>
                <p:oleObj name="Equation" r:id="rId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57797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30" name="Object 6"/>
          <p:cNvGraphicFramePr>
            <a:graphicFrameLocks noChangeAspect="1"/>
          </p:cNvGraphicFramePr>
          <p:nvPr/>
        </p:nvGraphicFramePr>
        <p:xfrm>
          <a:off x="6405563" y="230822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5" name="Equation" r:id="rId7" imgW="723586" imgH="228501" progId="Equation.DSMT4">
                  <p:embed/>
                </p:oleObj>
              </mc:Choice>
              <mc:Fallback>
                <p:oleObj name="Equation" r:id="rId7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563" y="230822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578669"/>
              </p:ext>
            </p:extLst>
          </p:nvPr>
        </p:nvGraphicFramePr>
        <p:xfrm>
          <a:off x="2317428" y="3274852"/>
          <a:ext cx="338015" cy="58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6" name="Equation" r:id="rId9" imgW="126780" imgH="114102" progId="Equation.DSMT4">
                  <p:embed/>
                </p:oleObj>
              </mc:Choice>
              <mc:Fallback>
                <p:oleObj name="Equation" r:id="rId9" imgW="126780" imgH="1141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428" y="3274852"/>
                        <a:ext cx="338015" cy="58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2455" r="9375" b="28910"/>
          <a:stretch>
            <a:fillRect/>
          </a:stretch>
        </p:blipFill>
        <p:spPr bwMode="auto">
          <a:xfrm>
            <a:off x="266700" y="3119550"/>
            <a:ext cx="2010794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2278" r="5016" b="14125"/>
          <a:stretch>
            <a:fillRect/>
          </a:stretch>
        </p:blipFill>
        <p:spPr bwMode="auto">
          <a:xfrm>
            <a:off x="5354735" y="3119550"/>
            <a:ext cx="1782569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523334" y="4273034"/>
            <a:ext cx="1497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איחוד המאורעות</a:t>
            </a:r>
            <a:endParaRPr lang="he-IL" dirty="0"/>
          </a:p>
        </p:txBody>
      </p:sp>
      <p:sp>
        <p:nvSpPr>
          <p:cNvPr id="24" name="Rectangle 23"/>
          <p:cNvSpPr/>
          <p:nvPr/>
        </p:nvSpPr>
        <p:spPr>
          <a:xfrm>
            <a:off x="3269761" y="427303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המאורע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/>
          </a:p>
        </p:txBody>
      </p:sp>
      <p:sp>
        <p:nvSpPr>
          <p:cNvPr id="25" name="Rectangle 24"/>
          <p:cNvSpPr/>
          <p:nvPr/>
        </p:nvSpPr>
        <p:spPr>
          <a:xfrm>
            <a:off x="5501264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ל-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/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2887" r="6126" b="19261"/>
          <a:stretch>
            <a:fillRect/>
          </a:stretch>
        </p:blipFill>
        <p:spPr bwMode="auto">
          <a:xfrm>
            <a:off x="2844795" y="3119550"/>
            <a:ext cx="1855335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947100"/>
              </p:ext>
            </p:extLst>
          </p:nvPr>
        </p:nvGraphicFramePr>
        <p:xfrm>
          <a:off x="4720847" y="3205163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47" name="Equation" r:id="rId14" imgW="152280" imgH="190440" progId="Equation.DSMT4">
                  <p:embed/>
                </p:oleObj>
              </mc:Choice>
              <mc:Fallback>
                <p:oleObj name="Equation" r:id="rId14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847" y="3205163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475" y="4816769"/>
            <a:ext cx="9038052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בצד ימין קיים איחוד של מאורעות </a:t>
            </a:r>
            <a:r>
              <a:rPr lang="he-IL" b="1" dirty="0"/>
              <a:t>זרים</a:t>
            </a:r>
            <a:r>
              <a:rPr lang="he-IL" dirty="0"/>
              <a:t>. לכן הסתברות האיחוד שווה לסכום הסתברויות המאורעות</a:t>
            </a:r>
          </a:p>
        </p:txBody>
      </p:sp>
    </p:spTree>
    <p:extLst>
      <p:ext uri="{BB962C8B-B14F-4D97-AF65-F5344CB8AC3E}">
        <p14:creationId xmlns:p14="http://schemas.microsoft.com/office/powerpoint/2010/main" val="256443566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1062232"/>
            <a:ext cx="8177688" cy="4569371"/>
          </a:xfrm>
        </p:spPr>
        <p:txBody>
          <a:bodyPr/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איחוד המאורעות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שנמצאות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 בשניהם 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ומסומן ע"י 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לאיחוד המאורעות מסומנת ע"י </a:t>
            </a:r>
          </a:p>
          <a:p>
            <a:endParaRPr lang="he-IL" dirty="0"/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כיצד נחשב את 	          ?</a:t>
            </a:r>
          </a:p>
          <a:p>
            <a:r>
              <a:rPr lang="he-IL" dirty="0"/>
              <a:t>נחשב בדרך נוספת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איחוד מאורעות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23900" y="18798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5638" name="Object 6"/>
          <p:cNvGraphicFramePr>
            <a:graphicFrameLocks noChangeAspect="1"/>
          </p:cNvGraphicFramePr>
          <p:nvPr/>
        </p:nvGraphicFramePr>
        <p:xfrm>
          <a:off x="595313" y="1200150"/>
          <a:ext cx="600075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4" name="Equation" r:id="rId3" imgW="507780" imgH="177723" progId="Equation.DSMT4">
                  <p:embed/>
                </p:oleObj>
              </mc:Choice>
              <mc:Fallback>
                <p:oleObj name="Equation" r:id="rId3" imgW="507780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1200150"/>
                        <a:ext cx="600075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9" name="Object 7"/>
          <p:cNvGraphicFramePr>
            <a:graphicFrameLocks noChangeAspect="1"/>
          </p:cNvGraphicFramePr>
          <p:nvPr/>
        </p:nvGraphicFramePr>
        <p:xfrm>
          <a:off x="4284663" y="157797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5" name="Equation" r:id="rId5" imgW="723586" imgH="228501" progId="Equation.DSMT4">
                  <p:embed/>
                </p:oleObj>
              </mc:Choice>
              <mc:Fallback>
                <p:oleObj name="Equation" r:id="rId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57797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30" name="Object 6"/>
          <p:cNvGraphicFramePr>
            <a:graphicFrameLocks noChangeAspect="1"/>
          </p:cNvGraphicFramePr>
          <p:nvPr/>
        </p:nvGraphicFramePr>
        <p:xfrm>
          <a:off x="6405563" y="230822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6" name="Equation" r:id="rId7" imgW="723586" imgH="228501" progId="Equation.DSMT4">
                  <p:embed/>
                </p:oleObj>
              </mc:Choice>
              <mc:Fallback>
                <p:oleObj name="Equation" r:id="rId7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563" y="230822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173927"/>
              </p:ext>
            </p:extLst>
          </p:nvPr>
        </p:nvGraphicFramePr>
        <p:xfrm>
          <a:off x="2317428" y="3274852"/>
          <a:ext cx="338015" cy="58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7" name="Equation" r:id="rId9" imgW="126780" imgH="114102" progId="Equation.DSMT4">
                  <p:embed/>
                </p:oleObj>
              </mc:Choice>
              <mc:Fallback>
                <p:oleObj name="Equation" r:id="rId9" imgW="126780" imgH="1141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428" y="3274852"/>
                        <a:ext cx="338015" cy="58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2455" r="9375" b="28910"/>
          <a:stretch>
            <a:fillRect/>
          </a:stretch>
        </p:blipFill>
        <p:spPr bwMode="auto">
          <a:xfrm>
            <a:off x="266700" y="3119550"/>
            <a:ext cx="2010794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2278" r="5016" b="14125"/>
          <a:stretch>
            <a:fillRect/>
          </a:stretch>
        </p:blipFill>
        <p:spPr bwMode="auto">
          <a:xfrm>
            <a:off x="5354735" y="3119550"/>
            <a:ext cx="1782569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58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753462"/>
              </p:ext>
            </p:extLst>
          </p:nvPr>
        </p:nvGraphicFramePr>
        <p:xfrm>
          <a:off x="5832475" y="4767263"/>
          <a:ext cx="827088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8" name="Equation" r:id="rId13" imgW="685800" imgH="228600" progId="Equation.DSMT4">
                  <p:embed/>
                </p:oleObj>
              </mc:Choice>
              <mc:Fallback>
                <p:oleObj name="Equation" r:id="rId13" imgW="685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4767263"/>
                        <a:ext cx="827088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1" name="Object 9"/>
          <p:cNvGraphicFramePr>
            <a:graphicFrameLocks noChangeAspect="1"/>
          </p:cNvGraphicFramePr>
          <p:nvPr/>
        </p:nvGraphicFramePr>
        <p:xfrm>
          <a:off x="841375" y="4767263"/>
          <a:ext cx="8604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9" name="Equation" r:id="rId15" imgW="723586" imgH="228501" progId="Equation.DSMT4">
                  <p:embed/>
                </p:oleObj>
              </mc:Choice>
              <mc:Fallback>
                <p:oleObj name="Equation" r:id="rId1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4767263"/>
                        <a:ext cx="8604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2" name="Object 10"/>
          <p:cNvGraphicFramePr>
            <a:graphicFrameLocks noChangeAspect="1"/>
          </p:cNvGraphicFramePr>
          <p:nvPr/>
        </p:nvGraphicFramePr>
        <p:xfrm>
          <a:off x="3539100" y="4767263"/>
          <a:ext cx="4667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0" name="Equation" r:id="rId17" imgW="393529" imgH="228501" progId="Equation.DSMT4">
                  <p:embed/>
                </p:oleObj>
              </mc:Choice>
              <mc:Fallback>
                <p:oleObj name="Equation" r:id="rId17" imgW="393529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9100" y="4767263"/>
                        <a:ext cx="4667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523334" y="4273034"/>
            <a:ext cx="1497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איחוד המאורעות</a:t>
            </a:r>
            <a:endParaRPr lang="he-IL" dirty="0"/>
          </a:p>
        </p:txBody>
      </p:sp>
      <p:sp>
        <p:nvSpPr>
          <p:cNvPr id="24" name="Rectangle 23"/>
          <p:cNvSpPr/>
          <p:nvPr/>
        </p:nvSpPr>
        <p:spPr>
          <a:xfrm>
            <a:off x="3269761" y="427303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המאורע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/>
          </a:p>
        </p:txBody>
      </p:sp>
      <p:sp>
        <p:nvSpPr>
          <p:cNvPr id="25" name="Rectangle 24"/>
          <p:cNvSpPr/>
          <p:nvPr/>
        </p:nvSpPr>
        <p:spPr>
          <a:xfrm>
            <a:off x="5501264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ל-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/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2887" r="6126" b="19261"/>
          <a:stretch>
            <a:fillRect/>
          </a:stretch>
        </p:blipFill>
        <p:spPr bwMode="auto">
          <a:xfrm>
            <a:off x="2844795" y="3119550"/>
            <a:ext cx="1855335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957983"/>
              </p:ext>
            </p:extLst>
          </p:nvPr>
        </p:nvGraphicFramePr>
        <p:xfrm>
          <a:off x="4720847" y="3205163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1" name="Equation" r:id="rId20" imgW="152280" imgH="190440" progId="Equation.DSMT4">
                  <p:embed/>
                </p:oleObj>
              </mc:Choice>
              <mc:Fallback>
                <p:oleObj name="Equation" r:id="rId20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847" y="3205163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42124" y="4657731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=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9979" y="4669311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9837291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1062232"/>
            <a:ext cx="8177688" cy="4569371"/>
          </a:xfrm>
        </p:spPr>
        <p:txBody>
          <a:bodyPr/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איחוד המאורעות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שנמצאות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 בשניהם 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ומסומן ע"י 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לאיחוד המאורעות מסומנת ע"י </a:t>
            </a:r>
          </a:p>
          <a:p>
            <a:endParaRPr lang="he-IL" dirty="0"/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כיצד נחשב את 	          ?</a:t>
            </a:r>
          </a:p>
          <a:p>
            <a:r>
              <a:rPr lang="he-IL" dirty="0"/>
              <a:t>נחשב בדרך נוספת</a:t>
            </a: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איחוד מאורעות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23900" y="18798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5638" name="Object 6"/>
          <p:cNvGraphicFramePr>
            <a:graphicFrameLocks noChangeAspect="1"/>
          </p:cNvGraphicFramePr>
          <p:nvPr/>
        </p:nvGraphicFramePr>
        <p:xfrm>
          <a:off x="595313" y="1200150"/>
          <a:ext cx="600075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6" name="Equation" r:id="rId3" imgW="507780" imgH="177723" progId="Equation.DSMT4">
                  <p:embed/>
                </p:oleObj>
              </mc:Choice>
              <mc:Fallback>
                <p:oleObj name="Equation" r:id="rId3" imgW="507780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1200150"/>
                        <a:ext cx="600075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9" name="Object 7"/>
          <p:cNvGraphicFramePr>
            <a:graphicFrameLocks noChangeAspect="1"/>
          </p:cNvGraphicFramePr>
          <p:nvPr/>
        </p:nvGraphicFramePr>
        <p:xfrm>
          <a:off x="4284663" y="157797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7" name="Equation" r:id="rId5" imgW="723586" imgH="228501" progId="Equation.DSMT4">
                  <p:embed/>
                </p:oleObj>
              </mc:Choice>
              <mc:Fallback>
                <p:oleObj name="Equation" r:id="rId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57797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30" name="Object 6"/>
          <p:cNvGraphicFramePr>
            <a:graphicFrameLocks noChangeAspect="1"/>
          </p:cNvGraphicFramePr>
          <p:nvPr/>
        </p:nvGraphicFramePr>
        <p:xfrm>
          <a:off x="6405563" y="230822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8" name="Equation" r:id="rId7" imgW="723586" imgH="228501" progId="Equation.DSMT4">
                  <p:embed/>
                </p:oleObj>
              </mc:Choice>
              <mc:Fallback>
                <p:oleObj name="Equation" r:id="rId7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563" y="230822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909726"/>
              </p:ext>
            </p:extLst>
          </p:nvPr>
        </p:nvGraphicFramePr>
        <p:xfrm>
          <a:off x="2317428" y="3274852"/>
          <a:ext cx="338015" cy="58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9" name="Equation" r:id="rId9" imgW="126780" imgH="114102" progId="Equation.DSMT4">
                  <p:embed/>
                </p:oleObj>
              </mc:Choice>
              <mc:Fallback>
                <p:oleObj name="Equation" r:id="rId9" imgW="126780" imgH="1141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428" y="3274852"/>
                        <a:ext cx="338015" cy="58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2455" r="9375" b="28910"/>
          <a:stretch>
            <a:fillRect/>
          </a:stretch>
        </p:blipFill>
        <p:spPr bwMode="auto">
          <a:xfrm>
            <a:off x="266700" y="3119550"/>
            <a:ext cx="2010794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2278" r="5016" b="14125"/>
          <a:stretch>
            <a:fillRect/>
          </a:stretch>
        </p:blipFill>
        <p:spPr bwMode="auto">
          <a:xfrm>
            <a:off x="5354735" y="3119550"/>
            <a:ext cx="1782569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58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107339"/>
              </p:ext>
            </p:extLst>
          </p:nvPr>
        </p:nvGraphicFramePr>
        <p:xfrm>
          <a:off x="5832475" y="4767263"/>
          <a:ext cx="827088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0" name="Equation" r:id="rId13" imgW="685800" imgH="228600" progId="Equation.DSMT4">
                  <p:embed/>
                </p:oleObj>
              </mc:Choice>
              <mc:Fallback>
                <p:oleObj name="Equation" r:id="rId13" imgW="685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475" y="4767263"/>
                        <a:ext cx="827088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1" name="Object 9"/>
          <p:cNvGraphicFramePr>
            <a:graphicFrameLocks noChangeAspect="1"/>
          </p:cNvGraphicFramePr>
          <p:nvPr/>
        </p:nvGraphicFramePr>
        <p:xfrm>
          <a:off x="841375" y="4767263"/>
          <a:ext cx="8604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1" name="Equation" r:id="rId15" imgW="723586" imgH="228501" progId="Equation.DSMT4">
                  <p:embed/>
                </p:oleObj>
              </mc:Choice>
              <mc:Fallback>
                <p:oleObj name="Equation" r:id="rId1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4767263"/>
                        <a:ext cx="8604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2" name="Object 10"/>
          <p:cNvGraphicFramePr>
            <a:graphicFrameLocks noChangeAspect="1"/>
          </p:cNvGraphicFramePr>
          <p:nvPr/>
        </p:nvGraphicFramePr>
        <p:xfrm>
          <a:off x="3539100" y="4767263"/>
          <a:ext cx="4667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2" name="Equation" r:id="rId17" imgW="393529" imgH="228501" progId="Equation.DSMT4">
                  <p:embed/>
                </p:oleObj>
              </mc:Choice>
              <mc:Fallback>
                <p:oleObj name="Equation" r:id="rId17" imgW="393529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9100" y="4767263"/>
                        <a:ext cx="4667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523334" y="4273034"/>
            <a:ext cx="1497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איחוד המאורעות</a:t>
            </a:r>
            <a:endParaRPr lang="he-IL" dirty="0"/>
          </a:p>
        </p:txBody>
      </p:sp>
      <p:sp>
        <p:nvSpPr>
          <p:cNvPr id="24" name="Rectangle 23"/>
          <p:cNvSpPr/>
          <p:nvPr/>
        </p:nvSpPr>
        <p:spPr>
          <a:xfrm>
            <a:off x="3269761" y="427303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המאורע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/>
          </a:p>
        </p:txBody>
      </p:sp>
      <p:sp>
        <p:nvSpPr>
          <p:cNvPr id="25" name="Rectangle 24"/>
          <p:cNvSpPr/>
          <p:nvPr/>
        </p:nvSpPr>
        <p:spPr>
          <a:xfrm>
            <a:off x="5501264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he-IL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ל-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/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2887" r="6126" b="19261"/>
          <a:stretch>
            <a:fillRect/>
          </a:stretch>
        </p:blipFill>
        <p:spPr bwMode="auto">
          <a:xfrm>
            <a:off x="2844795" y="3119550"/>
            <a:ext cx="1855335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9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880523"/>
              </p:ext>
            </p:extLst>
          </p:nvPr>
        </p:nvGraphicFramePr>
        <p:xfrm>
          <a:off x="4720847" y="3205163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3" name="Equation" r:id="rId20" imgW="152280" imgH="190440" progId="Equation.DSMT4">
                  <p:embed/>
                </p:oleObj>
              </mc:Choice>
              <mc:Fallback>
                <p:oleObj name="Equation" r:id="rId20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847" y="3205163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942221"/>
              </p:ext>
            </p:extLst>
          </p:nvPr>
        </p:nvGraphicFramePr>
        <p:xfrm>
          <a:off x="1643725" y="5628403"/>
          <a:ext cx="4543426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4" name="Equation" r:id="rId22" imgW="3822480" imgH="228600" progId="Equation.DSMT4">
                  <p:embed/>
                </p:oleObj>
              </mc:Choice>
              <mc:Fallback>
                <p:oleObj name="Equation" r:id="rId22" imgW="3822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3725" y="5628403"/>
                        <a:ext cx="4543426" cy="27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42124" y="4657731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=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9979" y="4669311"/>
            <a:ext cx="343364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+</a:t>
            </a:r>
          </a:p>
        </p:txBody>
      </p:sp>
      <p:graphicFrame>
        <p:nvGraphicFramePr>
          <p:cNvPr id="2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0207269"/>
              </p:ext>
            </p:extLst>
          </p:nvPr>
        </p:nvGraphicFramePr>
        <p:xfrm>
          <a:off x="5315337" y="5203445"/>
          <a:ext cx="2513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5" name="Equation" r:id="rId24" imgW="2082800" imgH="228600" progId="Equation.DSMT4">
                  <p:embed/>
                </p:oleObj>
              </mc:Choice>
              <mc:Fallback>
                <p:oleObj name="Equation" r:id="rId24" imgW="2082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5337" y="5203445"/>
                        <a:ext cx="2513012" cy="27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84972" y="5105576"/>
            <a:ext cx="53732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/>
              <a:t>לכן:</a:t>
            </a:r>
          </a:p>
        </p:txBody>
      </p:sp>
    </p:spTree>
    <p:extLst>
      <p:ext uri="{BB962C8B-B14F-4D97-AF65-F5344CB8AC3E}">
        <p14:creationId xmlns:p14="http://schemas.microsoft.com/office/powerpoint/2010/main" val="12870005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71500" y="1062232"/>
            <a:ext cx="8177688" cy="4569371"/>
          </a:xfrm>
        </p:spPr>
        <p:txBody>
          <a:bodyPr>
            <a:normAutofit lnSpcReduction="10000"/>
          </a:bodyPr>
          <a:lstStyle/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איחוד המאורעות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ו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כולל את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כל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התוצאות שנמצאות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ב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he-IL" b="1" dirty="0">
                <a:solidFill>
                  <a:schemeClr val="bg1">
                    <a:lumMod val="65000"/>
                  </a:schemeClr>
                </a:solidFill>
              </a:rPr>
              <a:t>או בשניהם </a:t>
            </a:r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ומסומן ע"י 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ההסתברות לאיחוד המאורעות מסומנת ע"י </a:t>
            </a:r>
          </a:p>
          <a:p>
            <a:endParaRPr lang="he-IL" dirty="0"/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כיצד נחשב את 	          ?</a:t>
            </a:r>
          </a:p>
          <a:p>
            <a:r>
              <a:rPr lang="he-IL" dirty="0">
                <a:solidFill>
                  <a:schemeClr val="bg1">
                    <a:lumMod val="65000"/>
                  </a:schemeClr>
                </a:solidFill>
              </a:rPr>
              <a:t>נחשב בדרך נוספת</a:t>
            </a:r>
          </a:p>
          <a:p>
            <a:endParaRPr lang="he-IL" dirty="0">
              <a:solidFill>
                <a:schemeClr val="bg1">
                  <a:lumMod val="65000"/>
                </a:schemeClr>
              </a:solidFill>
            </a:endParaRPr>
          </a:p>
          <a:p>
            <a:endParaRPr lang="he-IL" dirty="0">
              <a:solidFill>
                <a:schemeClr val="bg1">
                  <a:lumMod val="65000"/>
                </a:schemeClr>
              </a:solidFill>
            </a:endParaRPr>
          </a:p>
          <a:p>
            <a:endParaRPr lang="he-IL" dirty="0">
              <a:solidFill>
                <a:schemeClr val="bg1">
                  <a:lumMod val="65000"/>
                </a:schemeClr>
              </a:solidFill>
            </a:endParaRPr>
          </a:p>
          <a:p>
            <a:endParaRPr lang="he-IL" dirty="0">
              <a:solidFill>
                <a:schemeClr val="bg1">
                  <a:lumMod val="65000"/>
                </a:schemeClr>
              </a:solidFill>
            </a:endParaRPr>
          </a:p>
          <a:p>
            <a:endParaRPr lang="he-IL" dirty="0">
              <a:solidFill>
                <a:schemeClr val="bg1">
                  <a:lumMod val="65000"/>
                </a:schemeClr>
              </a:solidFill>
            </a:endParaRPr>
          </a:p>
          <a:p>
            <a:endParaRPr lang="he-IL" dirty="0">
              <a:solidFill>
                <a:schemeClr val="bg1">
                  <a:lumMod val="65000"/>
                </a:schemeClr>
              </a:solidFill>
            </a:endParaRPr>
          </a:p>
          <a:p>
            <a:endParaRPr lang="he-IL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he-IL" dirty="0"/>
              <a:t>שוב קיבלנו:</a:t>
            </a:r>
          </a:p>
          <a:p>
            <a:endParaRPr lang="he-IL" dirty="0">
              <a:solidFill>
                <a:schemeClr val="bg1">
                  <a:lumMod val="65000"/>
                </a:schemeClr>
              </a:solidFill>
            </a:endParaRPr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איחוד מאורעות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23900" y="1879898"/>
            <a:ext cx="792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5638" name="Object 6"/>
          <p:cNvGraphicFramePr>
            <a:graphicFrameLocks noChangeAspect="1"/>
          </p:cNvGraphicFramePr>
          <p:nvPr/>
        </p:nvGraphicFramePr>
        <p:xfrm>
          <a:off x="614363" y="1200150"/>
          <a:ext cx="600075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1" name="Equation" r:id="rId3" imgW="507780" imgH="177723" progId="Equation.DSMT4">
                  <p:embed/>
                </p:oleObj>
              </mc:Choice>
              <mc:Fallback>
                <p:oleObj name="Equation" r:id="rId3" imgW="507780" imgH="177723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363" y="1200150"/>
                        <a:ext cx="600075" cy="204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5639" name="Object 7"/>
          <p:cNvGraphicFramePr>
            <a:graphicFrameLocks noChangeAspect="1"/>
          </p:cNvGraphicFramePr>
          <p:nvPr/>
        </p:nvGraphicFramePr>
        <p:xfrm>
          <a:off x="4284663" y="157797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2" name="Equation" r:id="rId5" imgW="723586" imgH="228501" progId="Equation.DSMT4">
                  <p:embed/>
                </p:oleObj>
              </mc:Choice>
              <mc:Fallback>
                <p:oleObj name="Equation" r:id="rId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57797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30" name="Object 6"/>
          <p:cNvGraphicFramePr>
            <a:graphicFrameLocks noChangeAspect="1"/>
          </p:cNvGraphicFramePr>
          <p:nvPr/>
        </p:nvGraphicFramePr>
        <p:xfrm>
          <a:off x="6405563" y="2308225"/>
          <a:ext cx="855662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3" name="Equation" r:id="rId7" imgW="723586" imgH="228501" progId="Equation.DSMT4">
                  <p:embed/>
                </p:oleObj>
              </mc:Choice>
              <mc:Fallback>
                <p:oleObj name="Equation" r:id="rId7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563" y="2308225"/>
                        <a:ext cx="855662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52853"/>
              </p:ext>
            </p:extLst>
          </p:nvPr>
        </p:nvGraphicFramePr>
        <p:xfrm>
          <a:off x="2317428" y="3274852"/>
          <a:ext cx="338015" cy="589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4" name="Equation" r:id="rId9" imgW="126780" imgH="114102" progId="Equation.DSMT4">
                  <p:embed/>
                </p:oleObj>
              </mc:Choice>
              <mc:Fallback>
                <p:oleObj name="Equation" r:id="rId9" imgW="126780" imgH="11410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7428" y="3274852"/>
                        <a:ext cx="338015" cy="5893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" t="2455" r="9375" b="28910"/>
          <a:stretch>
            <a:fillRect/>
          </a:stretch>
        </p:blipFill>
        <p:spPr bwMode="auto">
          <a:xfrm>
            <a:off x="266700" y="3119550"/>
            <a:ext cx="2010794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2278" r="5016" b="14125"/>
          <a:stretch>
            <a:fillRect/>
          </a:stretch>
        </p:blipFill>
        <p:spPr bwMode="auto">
          <a:xfrm>
            <a:off x="5354735" y="3119550"/>
            <a:ext cx="1782569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5880" name="Object 8"/>
          <p:cNvGraphicFramePr>
            <a:graphicFrameLocks noChangeAspect="1"/>
          </p:cNvGraphicFramePr>
          <p:nvPr/>
        </p:nvGraphicFramePr>
        <p:xfrm>
          <a:off x="4989513" y="4767263"/>
          <a:ext cx="2513012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5" name="Equation" r:id="rId13" imgW="2082800" imgH="228600" progId="Equation.DSMT4">
                  <p:embed/>
                </p:oleObj>
              </mc:Choice>
              <mc:Fallback>
                <p:oleObj name="Equation" r:id="rId13" imgW="2082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9513" y="4767263"/>
                        <a:ext cx="2513012" cy="27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1" name="Object 9"/>
          <p:cNvGraphicFramePr>
            <a:graphicFrameLocks noChangeAspect="1"/>
          </p:cNvGraphicFramePr>
          <p:nvPr/>
        </p:nvGraphicFramePr>
        <p:xfrm>
          <a:off x="841375" y="4767263"/>
          <a:ext cx="8604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6" name="Equation" r:id="rId15" imgW="723586" imgH="228501" progId="Equation.DSMT4">
                  <p:embed/>
                </p:oleObj>
              </mc:Choice>
              <mc:Fallback>
                <p:oleObj name="Equation" r:id="rId15" imgW="723586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4767263"/>
                        <a:ext cx="8604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82" name="Object 10"/>
          <p:cNvGraphicFramePr>
            <a:graphicFrameLocks noChangeAspect="1"/>
          </p:cNvGraphicFramePr>
          <p:nvPr/>
        </p:nvGraphicFramePr>
        <p:xfrm>
          <a:off x="3539100" y="4767263"/>
          <a:ext cx="466725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7" name="Equation" r:id="rId17" imgW="393529" imgH="228501" progId="Equation.DSMT4">
                  <p:embed/>
                </p:oleObj>
              </mc:Choice>
              <mc:Fallback>
                <p:oleObj name="Equation" r:id="rId17" imgW="393529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9100" y="4767263"/>
                        <a:ext cx="466725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523334" y="4273034"/>
            <a:ext cx="14975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איחוד המאורעות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269761" y="427303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המאורע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01264" y="4273034"/>
            <a:ext cx="1489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הפרש בין 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he-IL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ל-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B</a:t>
            </a:r>
            <a:endParaRPr lang="he-IL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" t="2887" r="6126" b="19261"/>
          <a:stretch>
            <a:fillRect/>
          </a:stretch>
        </p:blipFill>
        <p:spPr bwMode="auto">
          <a:xfrm>
            <a:off x="2844795" y="3119550"/>
            <a:ext cx="1855335" cy="100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38955" name="Object 11"/>
          <p:cNvGraphicFramePr>
            <a:graphicFrameLocks noChangeAspect="1"/>
          </p:cNvGraphicFramePr>
          <p:nvPr/>
        </p:nvGraphicFramePr>
        <p:xfrm>
          <a:off x="2706688" y="5581650"/>
          <a:ext cx="41052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8" name="Equation" r:id="rId20" imgW="2260600" imgH="203200" progId="Equation.DSMT4">
                  <p:embed/>
                </p:oleObj>
              </mc:Choice>
              <mc:Fallback>
                <p:oleObj name="Equation" r:id="rId20" imgW="22606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6688" y="5581650"/>
                        <a:ext cx="41052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955659"/>
              </p:ext>
            </p:extLst>
          </p:nvPr>
        </p:nvGraphicFramePr>
        <p:xfrm>
          <a:off x="4720847" y="3205163"/>
          <a:ext cx="48759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9" name="Equation" r:id="rId22" imgW="152280" imgH="190440" progId="Equation.DSMT4">
                  <p:embed/>
                </p:oleObj>
              </mc:Choice>
              <mc:Fallback>
                <p:oleObj name="Equation" r:id="rId22" imgW="1522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847" y="3205163"/>
                        <a:ext cx="487592" cy="730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56054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ההסתברות של איחוד מאורעות זרים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5" y="1268760"/>
            <a:ext cx="8807690" cy="3588917"/>
          </a:xfrm>
        </p:spPr>
      </p:pic>
    </p:spTree>
    <p:extLst>
      <p:ext uri="{BB962C8B-B14F-4D97-AF65-F5344CB8AC3E}">
        <p14:creationId xmlns:p14="http://schemas.microsoft.com/office/powerpoint/2010/main" val="19276726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הכללת הנוסחה של איחוד מאורעות</a:t>
            </a:r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42" y="1412776"/>
            <a:ext cx="8662021" cy="4536504"/>
          </a:xfrm>
        </p:spPr>
      </p:pic>
    </p:spTree>
    <p:extLst>
      <p:ext uri="{BB962C8B-B14F-4D97-AF65-F5344CB8AC3E}">
        <p14:creationId xmlns:p14="http://schemas.microsoft.com/office/powerpoint/2010/main" val="27292841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ביצענו 3 פעולות בין מאורעות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71900" y="1214633"/>
            <a:ext cx="5053488" cy="3090667"/>
          </a:xfrm>
        </p:spPr>
        <p:txBody>
          <a:bodyPr>
            <a:normAutofit fontScale="77500" lnSpcReduction="20000"/>
          </a:bodyPr>
          <a:lstStyle/>
          <a:p>
            <a:endParaRPr lang="he-IL" b="1" dirty="0"/>
          </a:p>
          <a:p>
            <a:r>
              <a:rPr lang="he-IL" b="1" dirty="0"/>
              <a:t>חיתוך המאורעות  </a:t>
            </a:r>
            <a:r>
              <a:rPr lang="en-US" dirty="0"/>
              <a:t>A</a:t>
            </a:r>
            <a:r>
              <a:rPr lang="he-IL" dirty="0"/>
              <a:t> ו </a:t>
            </a:r>
            <a:r>
              <a:rPr lang="en-US" dirty="0"/>
              <a:t>B</a:t>
            </a:r>
            <a:r>
              <a:rPr lang="he-IL" dirty="0"/>
              <a:t> כולל את </a:t>
            </a:r>
            <a:r>
              <a:rPr lang="he-IL" b="1" dirty="0"/>
              <a:t>כל</a:t>
            </a:r>
            <a:r>
              <a:rPr lang="he-IL" dirty="0"/>
              <a:t> התוצאות שנמצאות גם ב </a:t>
            </a:r>
            <a:r>
              <a:rPr lang="en-US" dirty="0"/>
              <a:t>A</a:t>
            </a:r>
            <a:r>
              <a:rPr lang="he-IL" dirty="0"/>
              <a:t> וגם ב </a:t>
            </a:r>
            <a:r>
              <a:rPr lang="en-US" dirty="0"/>
              <a:t>B</a:t>
            </a:r>
            <a:r>
              <a:rPr lang="he-IL" dirty="0"/>
              <a:t> ומסומן ע"י  </a:t>
            </a:r>
            <a:r>
              <a:rPr lang="en-US" dirty="0"/>
              <a:t>A ∩ B</a:t>
            </a:r>
            <a:r>
              <a:rPr lang="he-IL" dirty="0"/>
              <a:t>.</a:t>
            </a:r>
          </a:p>
          <a:p>
            <a:endParaRPr lang="he-IL" dirty="0"/>
          </a:p>
          <a:p>
            <a:endParaRPr lang="he-IL" dirty="0"/>
          </a:p>
          <a:p>
            <a:r>
              <a:rPr lang="he-IL" b="1" dirty="0"/>
              <a:t>הפרש</a:t>
            </a:r>
            <a:r>
              <a:rPr lang="he-IL" dirty="0"/>
              <a:t> המאורעות בין </a:t>
            </a:r>
            <a:r>
              <a:rPr lang="en-US" dirty="0"/>
              <a:t>A</a:t>
            </a:r>
            <a:r>
              <a:rPr lang="he-IL" dirty="0"/>
              <a:t> ל </a:t>
            </a:r>
            <a:r>
              <a:rPr lang="en-US" dirty="0"/>
              <a:t>B</a:t>
            </a:r>
            <a:r>
              <a:rPr lang="he-IL" dirty="0"/>
              <a:t> הוא המאורע הכולל כולל את </a:t>
            </a:r>
            <a:r>
              <a:rPr lang="he-IL" b="1" dirty="0"/>
              <a:t>כל</a:t>
            </a:r>
            <a:r>
              <a:rPr lang="he-IL" dirty="0"/>
              <a:t> התוצאות של מאורע  </a:t>
            </a:r>
            <a:r>
              <a:rPr lang="en-US" dirty="0"/>
              <a:t>A</a:t>
            </a:r>
            <a:r>
              <a:rPr lang="he-IL" dirty="0"/>
              <a:t> </a:t>
            </a:r>
            <a:r>
              <a:rPr lang="he-IL" b="1" dirty="0"/>
              <a:t>שאינן</a:t>
            </a:r>
            <a:r>
              <a:rPr lang="he-IL" dirty="0"/>
              <a:t> נמצאות במאורע  </a:t>
            </a:r>
            <a:r>
              <a:rPr lang="en-US" dirty="0"/>
              <a:t>B</a:t>
            </a:r>
            <a:r>
              <a:rPr lang="he-IL" dirty="0"/>
              <a:t> ומסומן ע"י  </a:t>
            </a:r>
            <a:r>
              <a:rPr lang="en-US" dirty="0"/>
              <a:t>A  - B</a:t>
            </a:r>
            <a:r>
              <a:rPr lang="he-IL" dirty="0"/>
              <a:t>.</a:t>
            </a:r>
          </a:p>
          <a:p>
            <a:endParaRPr lang="he-IL" dirty="0"/>
          </a:p>
          <a:p>
            <a:endParaRPr lang="he-IL" dirty="0"/>
          </a:p>
          <a:p>
            <a:r>
              <a:rPr lang="he-IL" dirty="0"/>
              <a:t>איחוד המאורעות </a:t>
            </a:r>
            <a:r>
              <a:rPr lang="en-US" dirty="0"/>
              <a:t>A</a:t>
            </a:r>
            <a:r>
              <a:rPr lang="he-IL" dirty="0"/>
              <a:t> ו </a:t>
            </a:r>
            <a:r>
              <a:rPr lang="en-US" dirty="0"/>
              <a:t>B</a:t>
            </a:r>
            <a:r>
              <a:rPr lang="he-IL" dirty="0"/>
              <a:t> כולל את </a:t>
            </a:r>
            <a:r>
              <a:rPr lang="he-IL" b="1" dirty="0"/>
              <a:t>כל</a:t>
            </a:r>
            <a:r>
              <a:rPr lang="he-IL" dirty="0"/>
              <a:t> התוצאות שנמצאות </a:t>
            </a:r>
            <a:r>
              <a:rPr lang="he-IL" b="1" dirty="0"/>
              <a:t>או</a:t>
            </a:r>
            <a:r>
              <a:rPr lang="he-IL" dirty="0"/>
              <a:t> ב </a:t>
            </a:r>
            <a:r>
              <a:rPr lang="en-US" dirty="0"/>
              <a:t>A</a:t>
            </a:r>
            <a:r>
              <a:rPr lang="he-IL" dirty="0"/>
              <a:t> </a:t>
            </a:r>
            <a:r>
              <a:rPr lang="he-IL" b="1" dirty="0"/>
              <a:t>או</a:t>
            </a:r>
            <a:r>
              <a:rPr lang="he-IL" dirty="0"/>
              <a:t> ב </a:t>
            </a:r>
            <a:r>
              <a:rPr lang="en-US" dirty="0"/>
              <a:t>B</a:t>
            </a:r>
            <a:r>
              <a:rPr lang="he-IL" dirty="0"/>
              <a:t> </a:t>
            </a:r>
            <a:r>
              <a:rPr lang="he-IL" b="1" dirty="0"/>
              <a:t>או בשניהם </a:t>
            </a:r>
            <a:r>
              <a:rPr lang="he-IL" dirty="0"/>
              <a:t>ומסומן ע"י </a:t>
            </a:r>
          </a:p>
          <a:p>
            <a:pPr>
              <a:buNone/>
            </a:pPr>
            <a:endParaRPr lang="he-IL" dirty="0"/>
          </a:p>
        </p:txBody>
      </p:sp>
      <p:sp>
        <p:nvSpPr>
          <p:cNvPr id="34" name="Rectangle 33"/>
          <p:cNvSpPr/>
          <p:nvPr/>
        </p:nvSpPr>
        <p:spPr>
          <a:xfrm>
            <a:off x="742950" y="1028700"/>
            <a:ext cx="2914650" cy="16383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Oval 2"/>
          <p:cNvSpPr>
            <a:spLocks noChangeArrowheads="1"/>
          </p:cNvSpPr>
          <p:nvPr/>
        </p:nvSpPr>
        <p:spPr bwMode="auto">
          <a:xfrm>
            <a:off x="838200" y="1324328"/>
            <a:ext cx="1630363" cy="1247422"/>
          </a:xfrm>
          <a:prstGeom prst="ellipse">
            <a:avLst/>
          </a:prstGeom>
          <a:solidFill>
            <a:srgbClr val="4F81BD">
              <a:alpha val="60001"/>
            </a:srgbClr>
          </a:solid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/>
              <a:t>A</a:t>
            </a:r>
            <a:endParaRPr lang="he-IL" dirty="0"/>
          </a:p>
        </p:txBody>
      </p:sp>
      <p:sp>
        <p:nvSpPr>
          <p:cNvPr id="36" name="Oval 3"/>
          <p:cNvSpPr>
            <a:spLocks noChangeArrowheads="1"/>
          </p:cNvSpPr>
          <p:nvPr/>
        </p:nvSpPr>
        <p:spPr bwMode="auto">
          <a:xfrm>
            <a:off x="1968677" y="1484842"/>
            <a:ext cx="1593673" cy="974549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grpSp>
        <p:nvGrpSpPr>
          <p:cNvPr id="37" name="Group 4"/>
          <p:cNvGrpSpPr>
            <a:grpSpLocks/>
          </p:cNvGrpSpPr>
          <p:nvPr/>
        </p:nvGrpSpPr>
        <p:grpSpPr bwMode="auto">
          <a:xfrm>
            <a:off x="1982435" y="1592616"/>
            <a:ext cx="479248" cy="740656"/>
            <a:chOff x="5747" y="14591"/>
            <a:chExt cx="524" cy="807"/>
          </a:xfrm>
        </p:grpSpPr>
        <p:sp>
          <p:nvSpPr>
            <p:cNvPr id="38" name="Arc 5" descr="Wide upward diagonal"/>
            <p:cNvSpPr>
              <a:spLocks/>
            </p:cNvSpPr>
            <p:nvPr/>
          </p:nvSpPr>
          <p:spPr bwMode="auto">
            <a:xfrm flipH="1">
              <a:off x="5747" y="14592"/>
              <a:ext cx="376" cy="806"/>
            </a:xfrm>
            <a:custGeom>
              <a:avLst/>
              <a:gdLst>
                <a:gd name="G0" fmla="+- 0 0 0"/>
                <a:gd name="G1" fmla="+- 21504 0 0"/>
                <a:gd name="G2" fmla="+- 21600 0 0"/>
                <a:gd name="T0" fmla="*/ 2037 w 21600"/>
                <a:gd name="T1" fmla="*/ 0 h 42819"/>
                <a:gd name="T2" fmla="*/ 3496 w 21600"/>
                <a:gd name="T3" fmla="*/ 42819 h 42819"/>
                <a:gd name="T4" fmla="*/ 0 w 21600"/>
                <a:gd name="T5" fmla="*/ 21504 h 42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819" fill="none" extrusionOk="0">
                  <a:moveTo>
                    <a:pt x="2036" y="0"/>
                  </a:moveTo>
                  <a:cubicBezTo>
                    <a:pt x="13127" y="1050"/>
                    <a:pt x="21600" y="10363"/>
                    <a:pt x="21600" y="21504"/>
                  </a:cubicBezTo>
                  <a:cubicBezTo>
                    <a:pt x="21600" y="32084"/>
                    <a:pt x="13936" y="41106"/>
                    <a:pt x="3496" y="42819"/>
                  </a:cubicBezTo>
                </a:path>
                <a:path w="21600" h="42819" stroke="0" extrusionOk="0">
                  <a:moveTo>
                    <a:pt x="2036" y="0"/>
                  </a:moveTo>
                  <a:cubicBezTo>
                    <a:pt x="13127" y="1050"/>
                    <a:pt x="21600" y="10363"/>
                    <a:pt x="21600" y="21504"/>
                  </a:cubicBezTo>
                  <a:cubicBezTo>
                    <a:pt x="21600" y="32084"/>
                    <a:pt x="13936" y="41106"/>
                    <a:pt x="3496" y="42819"/>
                  </a:cubicBezTo>
                  <a:lnTo>
                    <a:pt x="0" y="21504"/>
                  </a:lnTo>
                  <a:close/>
                </a:path>
              </a:pathLst>
            </a:custGeom>
            <a:pattFill prst="wdUpDiag">
              <a:fgClr>
                <a:srgbClr val="FF0000"/>
              </a:fgClr>
              <a:bgClr>
                <a:srgbClr val="FFFFFF"/>
              </a:bgClr>
            </a:patt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9" name="Arc 6" descr="Wide upward diagonal"/>
            <p:cNvSpPr>
              <a:spLocks/>
            </p:cNvSpPr>
            <p:nvPr/>
          </p:nvSpPr>
          <p:spPr bwMode="auto">
            <a:xfrm rot="11700000" flipH="1">
              <a:off x="5895" y="14591"/>
              <a:ext cx="376" cy="805"/>
            </a:xfrm>
            <a:custGeom>
              <a:avLst/>
              <a:gdLst>
                <a:gd name="G0" fmla="+- 0 0 0"/>
                <a:gd name="G1" fmla="+- 16398 0 0"/>
                <a:gd name="G2" fmla="+- 21600 0 0"/>
                <a:gd name="T0" fmla="*/ 14060 w 21600"/>
                <a:gd name="T1" fmla="*/ 0 h 37713"/>
                <a:gd name="T2" fmla="*/ 3496 w 21600"/>
                <a:gd name="T3" fmla="*/ 37713 h 37713"/>
                <a:gd name="T4" fmla="*/ 0 w 21600"/>
                <a:gd name="T5" fmla="*/ 16398 h 37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37713" fill="none" extrusionOk="0">
                  <a:moveTo>
                    <a:pt x="14059" y="0"/>
                  </a:moveTo>
                  <a:cubicBezTo>
                    <a:pt x="18845" y="4103"/>
                    <a:pt x="21600" y="10093"/>
                    <a:pt x="21600" y="16398"/>
                  </a:cubicBezTo>
                  <a:cubicBezTo>
                    <a:pt x="21600" y="26978"/>
                    <a:pt x="13936" y="36000"/>
                    <a:pt x="3496" y="37713"/>
                  </a:cubicBezTo>
                </a:path>
                <a:path w="21600" h="37713" stroke="0" extrusionOk="0">
                  <a:moveTo>
                    <a:pt x="14059" y="0"/>
                  </a:moveTo>
                  <a:cubicBezTo>
                    <a:pt x="18845" y="4103"/>
                    <a:pt x="21600" y="10093"/>
                    <a:pt x="21600" y="16398"/>
                  </a:cubicBezTo>
                  <a:cubicBezTo>
                    <a:pt x="21600" y="26978"/>
                    <a:pt x="13936" y="36000"/>
                    <a:pt x="3496" y="37713"/>
                  </a:cubicBezTo>
                  <a:lnTo>
                    <a:pt x="0" y="16398"/>
                  </a:lnTo>
                  <a:close/>
                </a:path>
              </a:pathLst>
            </a:custGeom>
            <a:pattFill prst="wdUpDiag">
              <a:fgClr>
                <a:srgbClr val="FF0000"/>
              </a:fgClr>
              <a:bgClr>
                <a:srgbClr val="FFFFFF"/>
              </a:bgClr>
            </a:patt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</p:grpSp>
      <p:sp>
        <p:nvSpPr>
          <p:cNvPr id="40" name="Rectangle 39"/>
          <p:cNvSpPr/>
          <p:nvPr/>
        </p:nvSpPr>
        <p:spPr>
          <a:xfrm>
            <a:off x="1851786" y="1053584"/>
            <a:ext cx="7348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A ∩ B</a:t>
            </a:r>
            <a:endParaRPr lang="he-IL" b="1" dirty="0"/>
          </a:p>
        </p:txBody>
      </p:sp>
      <p:cxnSp>
        <p:nvCxnSpPr>
          <p:cNvPr id="41" name="Straight Arrow Connector 40"/>
          <p:cNvCxnSpPr/>
          <p:nvPr/>
        </p:nvCxnSpPr>
        <p:spPr>
          <a:xfrm rot="16200000" flipH="1">
            <a:off x="1982407" y="1674149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742950" y="2895600"/>
            <a:ext cx="2914650" cy="1562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2082977" y="3232679"/>
            <a:ext cx="1358520" cy="948903"/>
          </a:xfrm>
          <a:prstGeom prst="ellipse">
            <a:avLst/>
          </a:prstGeom>
          <a:solidFill>
            <a:srgbClr val="F79646">
              <a:alpha val="60001"/>
            </a:srgbClr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45" name="Arc 13" descr="Wide upward diagonal"/>
          <p:cNvSpPr>
            <a:spLocks/>
          </p:cNvSpPr>
          <p:nvPr/>
        </p:nvSpPr>
        <p:spPr bwMode="auto">
          <a:xfrm flipH="1">
            <a:off x="2079672" y="3314094"/>
            <a:ext cx="396924" cy="717306"/>
          </a:xfrm>
          <a:custGeom>
            <a:avLst/>
            <a:gdLst>
              <a:gd name="G0" fmla="+- 0 0 0"/>
              <a:gd name="G1" fmla="+- 21504 0 0"/>
              <a:gd name="G2" fmla="+- 21600 0 0"/>
              <a:gd name="T0" fmla="*/ 2037 w 21600"/>
              <a:gd name="T1" fmla="*/ 0 h 42819"/>
              <a:gd name="T2" fmla="*/ 3496 w 21600"/>
              <a:gd name="T3" fmla="*/ 42819 h 42819"/>
              <a:gd name="T4" fmla="*/ 0 w 21600"/>
              <a:gd name="T5" fmla="*/ 21504 h 42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2819" fill="none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</a:path>
              <a:path w="21600" h="42819" stroke="0" extrusionOk="0">
                <a:moveTo>
                  <a:pt x="2036" y="0"/>
                </a:moveTo>
                <a:cubicBezTo>
                  <a:pt x="13127" y="1050"/>
                  <a:pt x="21600" y="10363"/>
                  <a:pt x="21600" y="21504"/>
                </a:cubicBezTo>
                <a:cubicBezTo>
                  <a:pt x="21600" y="32084"/>
                  <a:pt x="13936" y="41106"/>
                  <a:pt x="3496" y="42819"/>
                </a:cubicBezTo>
                <a:lnTo>
                  <a:pt x="0" y="21504"/>
                </a:lnTo>
                <a:close/>
              </a:path>
            </a:pathLst>
          </a:custGeom>
          <a:pattFill prst="wdUpDiag">
            <a:fgClr>
              <a:srgbClr val="F79646">
                <a:alpha val="80000"/>
              </a:srgbClr>
            </a:fgClr>
            <a:bgClr>
              <a:srgbClr val="F79646">
                <a:alpha val="80000"/>
              </a:srgbClr>
            </a:bgClr>
          </a:pattFill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46" name="Oval 11" descr="Wide upward diagonal"/>
          <p:cNvSpPr>
            <a:spLocks noChangeArrowheads="1"/>
          </p:cNvSpPr>
          <p:nvPr/>
        </p:nvSpPr>
        <p:spPr bwMode="auto">
          <a:xfrm>
            <a:off x="933449" y="3065462"/>
            <a:ext cx="1878776" cy="1211847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 algn="ctr">
            <a:solidFill>
              <a:srgbClr val="4F81BD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1" dirty="0"/>
              <a:t>A-B</a:t>
            </a:r>
            <a:endParaRPr lang="he-IL" b="1" dirty="0"/>
          </a:p>
        </p:txBody>
      </p:sp>
      <p:sp>
        <p:nvSpPr>
          <p:cNvPr id="47" name="Oval 12"/>
          <p:cNvSpPr>
            <a:spLocks noChangeArrowheads="1"/>
          </p:cNvSpPr>
          <p:nvPr/>
        </p:nvSpPr>
        <p:spPr bwMode="auto">
          <a:xfrm>
            <a:off x="2090363" y="3225613"/>
            <a:ext cx="1372010" cy="946756"/>
          </a:xfrm>
          <a:prstGeom prst="ellipse">
            <a:avLst/>
          </a:prstGeom>
          <a:solidFill>
            <a:schemeClr val="bg1"/>
          </a:solid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</a:t>
            </a:r>
            <a:endParaRPr lang="he-IL" dirty="0"/>
          </a:p>
        </p:txBody>
      </p:sp>
      <p:sp>
        <p:nvSpPr>
          <p:cNvPr id="48" name="Rectangle 47"/>
          <p:cNvSpPr/>
          <p:nvPr/>
        </p:nvSpPr>
        <p:spPr>
          <a:xfrm>
            <a:off x="742950" y="4686300"/>
            <a:ext cx="2914650" cy="15621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Oval 2"/>
          <p:cNvSpPr>
            <a:spLocks noChangeArrowheads="1"/>
          </p:cNvSpPr>
          <p:nvPr/>
        </p:nvSpPr>
        <p:spPr bwMode="auto">
          <a:xfrm>
            <a:off x="838200" y="4924778"/>
            <a:ext cx="1630363" cy="1247422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>
            <a:solidFill>
              <a:srgbClr val="4F81BD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600" dirty="0">
                <a:latin typeface="Arial" pitchFamily="34" charset="0"/>
                <a:cs typeface="Arial" pitchFamily="34" charset="0"/>
              </a:rPr>
              <a:t>A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Oval 3"/>
          <p:cNvSpPr>
            <a:spLocks noChangeArrowheads="1"/>
          </p:cNvSpPr>
          <p:nvPr/>
        </p:nvSpPr>
        <p:spPr bwMode="auto">
          <a:xfrm>
            <a:off x="1968677" y="5085292"/>
            <a:ext cx="1593673" cy="974549"/>
          </a:xfrm>
          <a:prstGeom prst="ellipse">
            <a:avLst/>
          </a:prstGeom>
          <a:pattFill prst="wdUpDiag">
            <a:fgClr>
              <a:srgbClr val="FF0000">
                <a:alpha val="60001"/>
              </a:srgbClr>
            </a:fgClr>
            <a:bgClr>
              <a:srgbClr val="FFFFFF">
                <a:alpha val="60001"/>
              </a:srgbClr>
            </a:bgClr>
          </a:pattFill>
          <a:ln w="38100" algn="ctr">
            <a:solidFill>
              <a:srgbClr val="F79646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600" dirty="0">
                <a:latin typeface="Arial" pitchFamily="34" charset="0"/>
                <a:cs typeface="Arial" pitchFamily="34" charset="0"/>
              </a:rPr>
              <a:t>B</a:t>
            </a:r>
            <a:endParaRPr lang="he-IL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908936" y="4730234"/>
            <a:ext cx="7348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A U B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9587132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ניעזר בטבלה מהשיעור הקודם לחישוב ההסתברויות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179192"/>
              </p:ext>
            </p:extLst>
          </p:nvPr>
        </p:nvGraphicFramePr>
        <p:xfrm>
          <a:off x="247650" y="1143001"/>
          <a:ext cx="8763000" cy="4777154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7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526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52599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הקשר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משלימים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זרים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מוכלים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נחתכים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741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הסתברות </a:t>
                      </a:r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החיתוך</a:t>
                      </a:r>
                    </a:p>
                    <a:p>
                      <a:pPr algn="ctr" rtl="1"/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מאורע ריק</a:t>
                      </a:r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rtl="1"/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מאורע ריק</a:t>
                      </a:r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המאורע</a:t>
                      </a:r>
                      <a:r>
                        <a:rPr lang="he-IL" sz="16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המוכל</a:t>
                      </a:r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התוצאות שנמצאות</a:t>
                      </a:r>
                    </a:p>
                    <a:p>
                      <a:pPr algn="ctr" rtl="1"/>
                      <a:r>
                        <a:rPr lang="he-IL" sz="1600" b="1" dirty="0">
                          <a:solidFill>
                            <a:schemeClr val="tx1"/>
                          </a:solidFill>
                        </a:rPr>
                        <a:t>גם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 ב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e-IL" sz="1600" b="1" dirty="0">
                          <a:solidFill>
                            <a:schemeClr val="tx1"/>
                          </a:solidFill>
                        </a:rPr>
                        <a:t>וגם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 ב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6324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הסתברות</a:t>
                      </a:r>
                      <a:r>
                        <a:rPr lang="he-IL" sz="16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</a:t>
                      </a:r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הפרש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התוצאות שנמצאות</a:t>
                      </a:r>
                    </a:p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ב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e-IL" sz="1600" b="1" dirty="0">
                          <a:solidFill>
                            <a:schemeClr val="tx1"/>
                          </a:solidFill>
                        </a:rPr>
                        <a:t>ואינן</a:t>
                      </a:r>
                      <a:r>
                        <a:rPr lang="he-IL" sz="1600" b="0" dirty="0">
                          <a:solidFill>
                            <a:schemeClr val="tx1"/>
                          </a:solidFill>
                        </a:rPr>
                        <a:t> ב-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7490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הסתברות </a:t>
                      </a:r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האיחוד</a:t>
                      </a:r>
                    </a:p>
                    <a:p>
                      <a:pPr algn="ctr" rtl="1"/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מאורע וודאי</a:t>
                      </a:r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rtl="1"/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סכום הסתברויות המאורעות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המאורע</a:t>
                      </a:r>
                      <a:r>
                        <a:rPr lang="he-IL" sz="16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המכיל</a:t>
                      </a:r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התוצאות שנמצאות</a:t>
                      </a:r>
                    </a:p>
                    <a:p>
                      <a:pPr algn="ctr" rtl="1"/>
                      <a:r>
                        <a:rPr lang="he-IL" sz="1600" b="1" dirty="0">
                          <a:solidFill>
                            <a:schemeClr val="tx1"/>
                          </a:solidFill>
                        </a:rPr>
                        <a:t>או</a:t>
                      </a:r>
                      <a:r>
                        <a:rPr lang="he-IL" sz="16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ב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he-IL" sz="1600" b="1" dirty="0">
                          <a:solidFill>
                            <a:schemeClr val="tx1"/>
                          </a:solidFill>
                        </a:rPr>
                        <a:t>או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 ב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he-IL" sz="1600" dirty="0">
                          <a:solidFill>
                            <a:schemeClr val="tx1"/>
                          </a:solidFill>
                        </a:rPr>
                        <a:t> או בשניהם</a:t>
                      </a:r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rtl="1"/>
                      <a:endParaRPr lang="he-IL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6262" name="Object 6"/>
          <p:cNvGraphicFramePr>
            <a:graphicFrameLocks noChangeAspect="1"/>
          </p:cNvGraphicFramePr>
          <p:nvPr/>
        </p:nvGraphicFramePr>
        <p:xfrm>
          <a:off x="8054975" y="3543300"/>
          <a:ext cx="888444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0" name="Equation" r:id="rId4" imgW="622030" imgH="203112" progId="Equation.DSMT4">
                  <p:embed/>
                </p:oleObj>
              </mc:Choice>
              <mc:Fallback>
                <p:oleObj name="Equation" r:id="rId4" imgW="622030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4975" y="3543300"/>
                        <a:ext cx="888444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3" name="Object 7"/>
          <p:cNvGraphicFramePr>
            <a:graphicFrameLocks noChangeAspect="1"/>
          </p:cNvGraphicFramePr>
          <p:nvPr/>
        </p:nvGraphicFramePr>
        <p:xfrm>
          <a:off x="8072954" y="4540250"/>
          <a:ext cx="852487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1" name="Equation" r:id="rId6" imgW="596641" imgH="203112" progId="Equation.DSMT4">
                  <p:embed/>
                </p:oleObj>
              </mc:Choice>
              <mc:Fallback>
                <p:oleObj name="Equation" r:id="rId6" imgW="596641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2954" y="4540250"/>
                        <a:ext cx="852487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4" name="Object 8"/>
          <p:cNvGraphicFramePr>
            <a:graphicFrameLocks noChangeAspect="1"/>
          </p:cNvGraphicFramePr>
          <p:nvPr/>
        </p:nvGraphicFramePr>
        <p:xfrm>
          <a:off x="8083550" y="5549900"/>
          <a:ext cx="8890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2" name="Equation" r:id="rId8" imgW="622030" imgH="203112" progId="Equation.DSMT4">
                  <p:embed/>
                </p:oleObj>
              </mc:Choice>
              <mc:Fallback>
                <p:oleObj name="Equation" r:id="rId8" imgW="622030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3550" y="5549900"/>
                        <a:ext cx="889000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6" name="Object 10"/>
          <p:cNvGraphicFramePr>
            <a:graphicFrameLocks noChangeAspect="1"/>
          </p:cNvGraphicFramePr>
          <p:nvPr/>
        </p:nvGraphicFramePr>
        <p:xfrm>
          <a:off x="6488113" y="2489200"/>
          <a:ext cx="143827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3" name="Equation" r:id="rId10" imgW="1016000" imgH="241300" progId="Equation.DSMT4">
                  <p:embed/>
                </p:oleObj>
              </mc:Choice>
              <mc:Fallback>
                <p:oleObj name="Equation" r:id="rId10" imgW="10160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113" y="2489200"/>
                        <a:ext cx="1438275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7" name="Object 11"/>
          <p:cNvGraphicFramePr>
            <a:graphicFrameLocks noChangeAspect="1"/>
          </p:cNvGraphicFramePr>
          <p:nvPr/>
        </p:nvGraphicFramePr>
        <p:xfrm>
          <a:off x="4885256" y="3543300"/>
          <a:ext cx="1235075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4" name="Equation" r:id="rId12" imgW="863225" imgH="203112" progId="Equation.DSMT4">
                  <p:embed/>
                </p:oleObj>
              </mc:Choice>
              <mc:Fallback>
                <p:oleObj name="Equation" r:id="rId12" imgW="863225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5256" y="3543300"/>
                        <a:ext cx="1235075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5"/>
          <p:cNvGrpSpPr/>
          <p:nvPr/>
        </p:nvGrpSpPr>
        <p:grpSpPr>
          <a:xfrm>
            <a:off x="6478588" y="1628775"/>
            <a:ext cx="1412875" cy="847725"/>
            <a:chOff x="10002838" y="1381125"/>
            <a:chExt cx="2397125" cy="1438275"/>
          </a:xfrm>
        </p:grpSpPr>
        <p:sp>
          <p:nvSpPr>
            <p:cNvPr id="96268" name="Rectangle 12" descr="Wide downward diagonal"/>
            <p:cNvSpPr>
              <a:spLocks noChangeArrowheads="1"/>
            </p:cNvSpPr>
            <p:nvPr/>
          </p:nvSpPr>
          <p:spPr bwMode="auto">
            <a:xfrm>
              <a:off x="10002838" y="1381125"/>
              <a:ext cx="2397125" cy="1438275"/>
            </a:xfrm>
            <a:prstGeom prst="rect">
              <a:avLst/>
            </a:prstGeom>
            <a:pattFill prst="wdDnDiag">
              <a:fgClr>
                <a:srgbClr val="4F81BD"/>
              </a:fgClr>
              <a:bgClr>
                <a:srgbClr val="FFFFFF"/>
              </a:bgClr>
            </a:pattFill>
            <a:ln w="12700">
              <a:solidFill>
                <a:srgbClr val="A5A5A5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96269" name="Oval 13"/>
            <p:cNvSpPr>
              <a:spLocks noChangeArrowheads="1"/>
            </p:cNvSpPr>
            <p:nvPr/>
          </p:nvSpPr>
          <p:spPr bwMode="auto">
            <a:xfrm>
              <a:off x="10247313" y="1566863"/>
              <a:ext cx="1908175" cy="1066800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4F81B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</p:grpSp>
      <p:graphicFrame>
        <p:nvGraphicFramePr>
          <p:cNvPr id="96271" name="Object 15"/>
          <p:cNvGraphicFramePr>
            <a:graphicFrameLocks noChangeAspect="1"/>
          </p:cNvGraphicFramePr>
          <p:nvPr/>
        </p:nvGraphicFramePr>
        <p:xfrm>
          <a:off x="2673350" y="3543300"/>
          <a:ext cx="1544638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5" name="Equation" r:id="rId14" imgW="1079032" imgH="203112" progId="Equation.DSMT4">
                  <p:embed/>
                </p:oleObj>
              </mc:Choice>
              <mc:Fallback>
                <p:oleObj name="Equation" r:id="rId14" imgW="1079032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3350" y="3543300"/>
                        <a:ext cx="1544638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1"/>
          <p:cNvGrpSpPr>
            <a:grpSpLocks noChangeAspect="1"/>
          </p:cNvGrpSpPr>
          <p:nvPr/>
        </p:nvGrpSpPr>
        <p:grpSpPr>
          <a:xfrm>
            <a:off x="550863" y="1771650"/>
            <a:ext cx="1567898" cy="849600"/>
            <a:chOff x="2684463" y="2362200"/>
            <a:chExt cx="2255837" cy="1222375"/>
          </a:xfrm>
        </p:grpSpPr>
        <p:sp>
          <p:nvSpPr>
            <p:cNvPr id="96272" name="Rectangle 16"/>
            <p:cNvSpPr>
              <a:spLocks noChangeArrowheads="1"/>
            </p:cNvSpPr>
            <p:nvPr/>
          </p:nvSpPr>
          <p:spPr bwMode="auto">
            <a:xfrm>
              <a:off x="2684463" y="2362200"/>
              <a:ext cx="2255837" cy="1222375"/>
            </a:xfrm>
            <a:prstGeom prst="rect">
              <a:avLst/>
            </a:prstGeom>
            <a:noFill/>
            <a:ln w="12700" algn="ctr">
              <a:solidFill>
                <a:srgbClr val="A5A5A5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96273" name="Oval 17"/>
            <p:cNvSpPr>
              <a:spLocks noChangeArrowheads="1"/>
            </p:cNvSpPr>
            <p:nvPr/>
          </p:nvSpPr>
          <p:spPr bwMode="auto">
            <a:xfrm>
              <a:off x="2854325" y="2540793"/>
              <a:ext cx="1128713" cy="865188"/>
            </a:xfrm>
            <a:prstGeom prst="ellipse">
              <a:avLst/>
            </a:prstGeom>
            <a:solidFill>
              <a:srgbClr val="4F81BD">
                <a:alpha val="60001"/>
              </a:srgbClr>
            </a:solidFill>
            <a:ln w="38100">
              <a:solidFill>
                <a:srgbClr val="4F81B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96274" name="Oval 18"/>
            <p:cNvSpPr>
              <a:spLocks noChangeArrowheads="1"/>
            </p:cNvSpPr>
            <p:nvPr/>
          </p:nvSpPr>
          <p:spPr bwMode="auto">
            <a:xfrm>
              <a:off x="3636963" y="2636837"/>
              <a:ext cx="1103312" cy="673100"/>
            </a:xfrm>
            <a:prstGeom prst="ellipse">
              <a:avLst/>
            </a:prstGeom>
            <a:solidFill>
              <a:srgbClr val="F79646">
                <a:alpha val="60001"/>
              </a:srgbClr>
            </a:solidFill>
            <a:ln w="38100">
              <a:solidFill>
                <a:srgbClr val="F7964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</p:grpSp>
      <p:grpSp>
        <p:nvGrpSpPr>
          <p:cNvPr id="7" name="Group 26"/>
          <p:cNvGrpSpPr/>
          <p:nvPr/>
        </p:nvGrpSpPr>
        <p:grpSpPr>
          <a:xfrm>
            <a:off x="2646363" y="1771650"/>
            <a:ext cx="1567898" cy="849600"/>
            <a:chOff x="2455863" y="2324100"/>
            <a:chExt cx="1567898" cy="849600"/>
          </a:xfrm>
        </p:grpSpPr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2455863" y="2324100"/>
              <a:ext cx="1567898" cy="849600"/>
            </a:xfrm>
            <a:prstGeom prst="rect">
              <a:avLst/>
            </a:prstGeom>
            <a:noFill/>
            <a:ln w="12700" algn="ctr">
              <a:solidFill>
                <a:srgbClr val="A5A5A5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2573924" y="2448229"/>
              <a:ext cx="1312276" cy="601341"/>
            </a:xfrm>
            <a:prstGeom prst="ellipse">
              <a:avLst/>
            </a:prstGeom>
            <a:solidFill>
              <a:srgbClr val="4F81BD">
                <a:alpha val="60001"/>
              </a:srgbClr>
            </a:solidFill>
            <a:ln w="38100">
              <a:solidFill>
                <a:srgbClr val="4F81B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3060739" y="2628900"/>
              <a:ext cx="486443" cy="296766"/>
            </a:xfrm>
            <a:prstGeom prst="ellipse">
              <a:avLst/>
            </a:prstGeom>
            <a:solidFill>
              <a:srgbClr val="F79646">
                <a:alpha val="60001"/>
              </a:srgbClr>
            </a:solidFill>
            <a:ln w="38100">
              <a:solidFill>
                <a:srgbClr val="F7964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</p:grpSp>
      <p:grpSp>
        <p:nvGrpSpPr>
          <p:cNvPr id="8" name="Group 41"/>
          <p:cNvGrpSpPr/>
          <p:nvPr/>
        </p:nvGrpSpPr>
        <p:grpSpPr>
          <a:xfrm>
            <a:off x="4718844" y="1771650"/>
            <a:ext cx="1567898" cy="849600"/>
            <a:chOff x="4284663" y="2286000"/>
            <a:chExt cx="1567898" cy="849600"/>
          </a:xfrm>
        </p:grpSpPr>
        <p:sp>
          <p:nvSpPr>
            <p:cNvPr id="29" name="Rectangle 16"/>
            <p:cNvSpPr>
              <a:spLocks noChangeArrowheads="1"/>
            </p:cNvSpPr>
            <p:nvPr/>
          </p:nvSpPr>
          <p:spPr bwMode="auto">
            <a:xfrm>
              <a:off x="4284663" y="2286000"/>
              <a:ext cx="1567898" cy="849600"/>
            </a:xfrm>
            <a:prstGeom prst="rect">
              <a:avLst/>
            </a:prstGeom>
            <a:noFill/>
            <a:ln w="12700" algn="ctr">
              <a:solidFill>
                <a:srgbClr val="A5A5A5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4402724" y="2410129"/>
              <a:ext cx="702676" cy="601341"/>
            </a:xfrm>
            <a:prstGeom prst="ellipse">
              <a:avLst/>
            </a:prstGeom>
            <a:solidFill>
              <a:srgbClr val="4F81BD">
                <a:alpha val="60001"/>
              </a:srgbClr>
            </a:solidFill>
            <a:ln w="38100">
              <a:solidFill>
                <a:srgbClr val="4F81BD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  <p:sp>
          <p:nvSpPr>
            <p:cNvPr id="31" name="Oval 18"/>
            <p:cNvSpPr>
              <a:spLocks noChangeArrowheads="1"/>
            </p:cNvSpPr>
            <p:nvPr/>
          </p:nvSpPr>
          <p:spPr bwMode="auto">
            <a:xfrm>
              <a:off x="5270539" y="2571750"/>
              <a:ext cx="486443" cy="296766"/>
            </a:xfrm>
            <a:prstGeom prst="ellipse">
              <a:avLst/>
            </a:prstGeom>
            <a:solidFill>
              <a:srgbClr val="F79646">
                <a:alpha val="60001"/>
              </a:srgbClr>
            </a:solidFill>
            <a:ln w="38100">
              <a:solidFill>
                <a:srgbClr val="F7964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he-IL"/>
            </a:p>
          </p:txBody>
        </p:sp>
      </p:grpSp>
      <p:graphicFrame>
        <p:nvGraphicFramePr>
          <p:cNvPr id="96275" name="Object 19"/>
          <p:cNvGraphicFramePr>
            <a:graphicFrameLocks noChangeAspect="1"/>
          </p:cNvGraphicFramePr>
          <p:nvPr/>
        </p:nvGraphicFramePr>
        <p:xfrm>
          <a:off x="6567488" y="3543300"/>
          <a:ext cx="1235075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6" name="Equation" r:id="rId16" imgW="863225" imgH="203112" progId="Equation.DSMT4">
                  <p:embed/>
                </p:oleObj>
              </mc:Choice>
              <mc:Fallback>
                <p:oleObj name="Equation" r:id="rId16" imgW="863225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7488" y="3543300"/>
                        <a:ext cx="1235075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76" name="Object 20"/>
          <p:cNvGraphicFramePr>
            <a:graphicFrameLocks noChangeAspect="1"/>
          </p:cNvGraphicFramePr>
          <p:nvPr/>
        </p:nvGraphicFramePr>
        <p:xfrm>
          <a:off x="6452394" y="5549900"/>
          <a:ext cx="1198562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7" name="Equation" r:id="rId17" imgW="837836" imgH="203112" progId="Equation.DSMT4">
                  <p:embed/>
                </p:oleObj>
              </mc:Choice>
              <mc:Fallback>
                <p:oleObj name="Equation" r:id="rId17" imgW="837836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2394" y="5549900"/>
                        <a:ext cx="1198562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77" name="Object 21"/>
          <p:cNvGraphicFramePr>
            <a:graphicFrameLocks noChangeAspect="1"/>
          </p:cNvGraphicFramePr>
          <p:nvPr/>
        </p:nvGraphicFramePr>
        <p:xfrm>
          <a:off x="4874143" y="5549900"/>
          <a:ext cx="11430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8" name="Equation" r:id="rId19" imgW="799753" imgH="203112" progId="Equation.DSMT4">
                  <p:embed/>
                </p:oleObj>
              </mc:Choice>
              <mc:Fallback>
                <p:oleObj name="Equation" r:id="rId19" imgW="799753" imgH="20311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4143" y="5549900"/>
                        <a:ext cx="1143000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78" name="Object 22"/>
          <p:cNvGraphicFramePr>
            <a:graphicFrameLocks noChangeAspect="1"/>
          </p:cNvGraphicFramePr>
          <p:nvPr/>
        </p:nvGraphicFramePr>
        <p:xfrm>
          <a:off x="2808288" y="5549900"/>
          <a:ext cx="1579562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9" name="Equation" r:id="rId21" imgW="1104900" imgH="203200" progId="Equation.DSMT4">
                  <p:embed/>
                </p:oleObj>
              </mc:Choice>
              <mc:Fallback>
                <p:oleObj name="Equation" r:id="rId21" imgW="11049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5549900"/>
                        <a:ext cx="1579562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80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9365857"/>
              </p:ext>
            </p:extLst>
          </p:nvPr>
        </p:nvGraphicFramePr>
        <p:xfrm>
          <a:off x="273268" y="5628730"/>
          <a:ext cx="217805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0" name="Equation" r:id="rId23" imgW="1524000" imgH="203200" progId="Equation.DSMT4">
                  <p:embed/>
                </p:oleObj>
              </mc:Choice>
              <mc:Fallback>
                <p:oleObj name="Equation" r:id="rId23" imgW="152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268" y="5628730"/>
                        <a:ext cx="2178050" cy="285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81" name="Object 25"/>
          <p:cNvGraphicFramePr>
            <a:graphicFrameLocks noChangeAspect="1"/>
          </p:cNvGraphicFramePr>
          <p:nvPr/>
        </p:nvGraphicFramePr>
        <p:xfrm>
          <a:off x="4741587" y="4124325"/>
          <a:ext cx="15224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1" name="Equation" r:id="rId25" imgW="1066800" imgH="431800" progId="Equation.DSMT4">
                  <p:embed/>
                </p:oleObj>
              </mc:Choice>
              <mc:Fallback>
                <p:oleObj name="Equation" r:id="rId25" imgW="10668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587" y="4124325"/>
                        <a:ext cx="1522413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82" name="Object 26"/>
          <p:cNvGraphicFramePr>
            <a:graphicFrameLocks noChangeAspect="1"/>
          </p:cNvGraphicFramePr>
          <p:nvPr/>
        </p:nvGraphicFramePr>
        <p:xfrm>
          <a:off x="6416675" y="4124325"/>
          <a:ext cx="15224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2" name="Equation" r:id="rId27" imgW="1066800" imgH="431800" progId="Equation.DSMT4">
                  <p:embed/>
                </p:oleObj>
              </mc:Choice>
              <mc:Fallback>
                <p:oleObj name="Equation" r:id="rId27" imgW="10668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6675" y="4124325"/>
                        <a:ext cx="1522413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84" name="Object 28"/>
          <p:cNvGraphicFramePr>
            <a:graphicFrameLocks noChangeAspect="1"/>
          </p:cNvGraphicFramePr>
          <p:nvPr/>
        </p:nvGraphicFramePr>
        <p:xfrm>
          <a:off x="2498725" y="4124325"/>
          <a:ext cx="21574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3" name="Equation" r:id="rId28" imgW="1511300" imgH="431800" progId="Equation.DSMT4">
                  <p:embed/>
                </p:oleObj>
              </mc:Choice>
              <mc:Fallback>
                <p:oleObj name="Equation" r:id="rId28" imgW="15113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8725" y="4124325"/>
                        <a:ext cx="2157413" cy="60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/>
          <p:cNvSpPr/>
          <p:nvPr/>
        </p:nvSpPr>
        <p:spPr>
          <a:xfrm>
            <a:off x="6719800" y="1758434"/>
            <a:ext cx="367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 </a:t>
            </a:r>
            <a:endParaRPr lang="he-IL" sz="1400" dirty="0"/>
          </a:p>
        </p:txBody>
      </p:sp>
      <p:sp>
        <p:nvSpPr>
          <p:cNvPr id="34" name="Rectangle 33"/>
          <p:cNvSpPr/>
          <p:nvPr/>
        </p:nvSpPr>
        <p:spPr>
          <a:xfrm>
            <a:off x="4833850" y="1910834"/>
            <a:ext cx="367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 </a:t>
            </a:r>
            <a:endParaRPr lang="he-IL" sz="1400" dirty="0"/>
          </a:p>
        </p:txBody>
      </p:sp>
      <p:sp>
        <p:nvSpPr>
          <p:cNvPr id="35" name="Rectangle 34"/>
          <p:cNvSpPr/>
          <p:nvPr/>
        </p:nvSpPr>
        <p:spPr>
          <a:xfrm>
            <a:off x="2738350" y="2006084"/>
            <a:ext cx="367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 </a:t>
            </a:r>
            <a:endParaRPr lang="he-IL" sz="1400" dirty="0"/>
          </a:p>
        </p:txBody>
      </p:sp>
      <p:sp>
        <p:nvSpPr>
          <p:cNvPr id="36" name="Rectangle 35"/>
          <p:cNvSpPr/>
          <p:nvPr/>
        </p:nvSpPr>
        <p:spPr>
          <a:xfrm>
            <a:off x="642850" y="2063234"/>
            <a:ext cx="3674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 </a:t>
            </a:r>
            <a:endParaRPr lang="he-IL" sz="1400" dirty="0"/>
          </a:p>
        </p:txBody>
      </p:sp>
      <p:sp>
        <p:nvSpPr>
          <p:cNvPr id="37" name="Rectangle 36"/>
          <p:cNvSpPr/>
          <p:nvPr/>
        </p:nvSpPr>
        <p:spPr>
          <a:xfrm>
            <a:off x="5809350" y="2063234"/>
            <a:ext cx="287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B</a:t>
            </a:r>
            <a:endParaRPr lang="he-IL" sz="1400" dirty="0"/>
          </a:p>
        </p:txBody>
      </p:sp>
      <p:sp>
        <p:nvSpPr>
          <p:cNvPr id="38" name="Rectangle 37"/>
          <p:cNvSpPr/>
          <p:nvPr/>
        </p:nvSpPr>
        <p:spPr>
          <a:xfrm>
            <a:off x="3313800" y="2082284"/>
            <a:ext cx="287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B</a:t>
            </a:r>
            <a:endParaRPr lang="he-IL" sz="1400" dirty="0"/>
          </a:p>
        </p:txBody>
      </p:sp>
      <p:sp>
        <p:nvSpPr>
          <p:cNvPr id="39" name="Rectangle 38"/>
          <p:cNvSpPr/>
          <p:nvPr/>
        </p:nvSpPr>
        <p:spPr>
          <a:xfrm>
            <a:off x="1561200" y="2025134"/>
            <a:ext cx="287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B</a:t>
            </a:r>
            <a:endParaRPr lang="he-IL" sz="1400" dirty="0"/>
          </a:p>
        </p:txBody>
      </p:sp>
      <p:sp>
        <p:nvSpPr>
          <p:cNvPr id="40" name="Subtitle 4"/>
          <p:cNvSpPr txBox="1">
            <a:spLocks/>
          </p:cNvSpPr>
          <p:nvPr/>
        </p:nvSpPr>
        <p:spPr bwMode="auto">
          <a:xfrm>
            <a:off x="93259" y="6653287"/>
            <a:ext cx="553188" cy="18483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 rtl="1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b="1" kern="1200" baseline="0">
                <a:solidFill>
                  <a:schemeClr val="tx1"/>
                </a:solidFill>
                <a:latin typeface="+mn-lt"/>
                <a:ea typeface="Gisha"/>
                <a:cs typeface="+mn-cs"/>
              </a:defRPr>
            </a:lvl1pPr>
            <a:lvl2pPr marL="457200" indent="0" algn="ctr" rtl="1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Gisha"/>
                <a:cs typeface="+mn-cs"/>
              </a:defRPr>
            </a:lvl2pPr>
            <a:lvl3pPr marL="914400" indent="0" algn="ctr" rtl="1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Gisha"/>
                <a:cs typeface="+mn-cs"/>
              </a:defRPr>
            </a:lvl3pPr>
            <a:lvl4pPr marL="1371600" indent="0" algn="ctr" rtl="1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Gisha"/>
                <a:cs typeface="+mn-cs"/>
              </a:defRPr>
            </a:lvl4pPr>
            <a:lvl5pPr marL="1828800" indent="0" algn="ctr" rtl="1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Gish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14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סוף</a:t>
            </a:r>
            <a:endParaRPr lang="en-US" sz="14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9844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rgbClr val="00B0F0"/>
                </a:solidFill>
              </a:rPr>
              <a:t>שאלה על איחוד וחיתוך מאורעות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he-IL" dirty="0"/>
              <a:t> </a:t>
            </a:r>
          </a:p>
        </p:txBody>
      </p:sp>
      <p:sp>
        <p:nvSpPr>
          <p:cNvPr id="5" name="מלבן 4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/>
              <a:t> </a:t>
            </a:r>
          </a:p>
        </p:txBody>
      </p:sp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16" y="1676248"/>
            <a:ext cx="6553768" cy="350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132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Rounded Rectangle 2"/>
          <p:cNvSpPr/>
          <p:nvPr/>
        </p:nvSpPr>
        <p:spPr>
          <a:xfrm>
            <a:off x="377190" y="1028700"/>
            <a:ext cx="8401050" cy="397764"/>
          </a:xfrm>
          <a:prstGeom prst="roundRect">
            <a:avLst/>
          </a:prstGeom>
          <a:solidFill>
            <a:srgbClr val="143A5C"/>
          </a:solidFill>
          <a:ln w="17780">
            <a:solidFill>
              <a:srgbClr val="14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שוקי קם בבוקר — איחוד, חיתוך והפרש מאורעות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060" y="1514815"/>
            <a:ext cx="8161020" cy="166199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900">
                <a:solidFill>
                  <a:srgbClr val="526173"/>
                </a:solidFill>
                <a:latin typeface="Arial"/>
              </a:rPr>
              <a:t>דוגמה קצרה שמרכזת את ארבעת האזורים בדיאגרמת ון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06340" y="1714500"/>
            <a:ext cx="3634740" cy="78867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C8D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r"/>
            <a:r>
              <a:rPr sz="1275" dirty="0" err="1">
                <a:solidFill>
                  <a:srgbClr val="143A5C"/>
                </a:solidFill>
                <a:latin typeface="Arial"/>
              </a:rPr>
              <a:t>שוקי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קם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בבוקר</a:t>
            </a:r>
            <a:r>
              <a:rPr sz="1275" dirty="0">
                <a:solidFill>
                  <a:srgbClr val="143A5C"/>
                </a:solidFill>
                <a:latin typeface="Arial"/>
              </a:rPr>
              <a:t>.</a:t>
            </a:r>
          </a:p>
          <a:p>
            <a:pPr algn="r"/>
            <a:r>
              <a:rPr lang="he-IL" sz="1275" dirty="0">
                <a:solidFill>
                  <a:srgbClr val="143A5C"/>
                </a:solidFill>
                <a:latin typeface="Arial"/>
              </a:rPr>
              <a:t> 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הסיכוי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שהוא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יהיה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שמח</a:t>
            </a:r>
            <a:r>
              <a:rPr sz="1275" dirty="0">
                <a:solidFill>
                  <a:srgbClr val="143A5C"/>
                </a:solidFill>
                <a:latin typeface="Arial"/>
              </a:rPr>
              <a:t> 15%.</a:t>
            </a:r>
          </a:p>
          <a:p>
            <a:pPr algn="r"/>
            <a:r>
              <a:rPr lang="he-IL" sz="1275" dirty="0">
                <a:solidFill>
                  <a:srgbClr val="143A5C"/>
                </a:solidFill>
                <a:latin typeface="Arial"/>
              </a:rPr>
              <a:t> 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הסיכוי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שהוא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יאכל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ארוחת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בוקר</a:t>
            </a:r>
            <a:r>
              <a:rPr sz="1275" dirty="0">
                <a:solidFill>
                  <a:srgbClr val="143A5C"/>
                </a:solidFill>
                <a:latin typeface="Arial"/>
              </a:rPr>
              <a:t> 45%.</a:t>
            </a:r>
          </a:p>
          <a:p>
            <a:pPr algn="r"/>
            <a:r>
              <a:rPr sz="1275" dirty="0" err="1">
                <a:solidFill>
                  <a:srgbClr val="143A5C"/>
                </a:solidFill>
                <a:latin typeface="Arial"/>
              </a:rPr>
              <a:t>הסיכוי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שגם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יהיה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שמח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וגם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יאכל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ארוחת</a:t>
            </a:r>
            <a:r>
              <a:rPr sz="1275" dirty="0">
                <a:solidFill>
                  <a:srgbClr val="143A5C"/>
                </a:solidFill>
                <a:latin typeface="Arial"/>
              </a:rPr>
              <a:t> </a:t>
            </a:r>
            <a:r>
              <a:rPr sz="1275" dirty="0" err="1">
                <a:solidFill>
                  <a:srgbClr val="143A5C"/>
                </a:solidFill>
                <a:latin typeface="Arial"/>
              </a:rPr>
              <a:t>בוקר</a:t>
            </a:r>
            <a:r>
              <a:rPr sz="1275" dirty="0">
                <a:solidFill>
                  <a:srgbClr val="143A5C"/>
                </a:solidFill>
                <a:latin typeface="Arial"/>
              </a:rPr>
              <a:t> 10%.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06340" y="2626614"/>
            <a:ext cx="3634740" cy="356616"/>
          </a:xfrm>
          <a:prstGeom prst="roundRect">
            <a:avLst/>
          </a:prstGeom>
          <a:solidFill>
            <a:srgbClr val="2677BF"/>
          </a:solidFill>
          <a:ln w="17780">
            <a:solidFill>
              <a:srgbClr val="267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נסמן: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06340" y="3038094"/>
            <a:ext cx="1748790" cy="377190"/>
          </a:xfrm>
          <a:prstGeom prst="roundRect">
            <a:avLst/>
          </a:prstGeom>
          <a:solidFill>
            <a:srgbClr val="E7F4FE"/>
          </a:solidFill>
          <a:ln w="17780">
            <a:solidFill>
              <a:srgbClr val="267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350" b="1">
                <a:solidFill>
                  <a:srgbClr val="2677BF"/>
                </a:solidFill>
                <a:latin typeface="Arial"/>
              </a:rPr>
              <a:t>S — שוקי שמח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92290" y="3038094"/>
            <a:ext cx="1748790" cy="377190"/>
          </a:xfrm>
          <a:prstGeom prst="roundRect">
            <a:avLst/>
          </a:prstGeom>
          <a:solidFill>
            <a:srgbClr val="FFF4E5"/>
          </a:solidFill>
          <a:ln w="17780">
            <a:solidFill>
              <a:srgbClr val="EC9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350" b="1">
                <a:solidFill>
                  <a:srgbClr val="EC9236"/>
                </a:solidFill>
                <a:latin typeface="Arial"/>
              </a:rPr>
              <a:t>B — שוקי אוכל בוקר</a:t>
            </a:r>
          </a:p>
        </p:txBody>
      </p:sp>
      <p:pic>
        <p:nvPicPr>
          <p:cNvPr id="9" name="Picture 8" descr="da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210" y="3552444"/>
            <a:ext cx="3429000" cy="30861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82930" y="1748790"/>
            <a:ext cx="4011930" cy="3429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D6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TextBox 10"/>
          <p:cNvSpPr txBox="1"/>
          <p:nvPr/>
        </p:nvSpPr>
        <p:spPr>
          <a:xfrm>
            <a:off x="4251960" y="1831202"/>
            <a:ext cx="240030" cy="212366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200" b="1">
                <a:solidFill>
                  <a:srgbClr val="526173"/>
                </a:solidFill>
                <a:latin typeface="Arial"/>
              </a:rPr>
              <a:t>Ω</a:t>
            </a:r>
          </a:p>
        </p:txBody>
      </p:sp>
      <p:sp>
        <p:nvSpPr>
          <p:cNvPr id="12" name="Oval 11"/>
          <p:cNvSpPr/>
          <p:nvPr/>
        </p:nvSpPr>
        <p:spPr>
          <a:xfrm>
            <a:off x="1062990" y="2366010"/>
            <a:ext cx="1817370" cy="1817370"/>
          </a:xfrm>
          <a:prstGeom prst="ellipse">
            <a:avLst/>
          </a:prstGeom>
          <a:solidFill>
            <a:srgbClr val="B4DAFA"/>
          </a:solidFill>
          <a:ln w="27940">
            <a:solidFill>
              <a:srgbClr val="267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3" name="Oval 12"/>
          <p:cNvSpPr/>
          <p:nvPr/>
        </p:nvSpPr>
        <p:spPr>
          <a:xfrm>
            <a:off x="2125980" y="2366010"/>
            <a:ext cx="1817370" cy="1817370"/>
          </a:xfrm>
          <a:prstGeom prst="ellipse">
            <a:avLst/>
          </a:prstGeom>
          <a:solidFill>
            <a:srgbClr val="FFCB8E"/>
          </a:solidFill>
          <a:ln w="27940">
            <a:solidFill>
              <a:srgbClr val="EC9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4" name="TextBox 13"/>
          <p:cNvSpPr txBox="1"/>
          <p:nvPr/>
        </p:nvSpPr>
        <p:spPr>
          <a:xfrm>
            <a:off x="1200150" y="2142154"/>
            <a:ext cx="1234440" cy="200824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125" b="1">
                <a:solidFill>
                  <a:srgbClr val="2677BF"/>
                </a:solidFill>
                <a:latin typeface="Arial"/>
              </a:rPr>
              <a:t>S — שמח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2142154"/>
            <a:ext cx="1165860" cy="200824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125" b="1">
                <a:solidFill>
                  <a:srgbClr val="EC9236"/>
                </a:solidFill>
                <a:latin typeface="Arial"/>
              </a:rPr>
              <a:t>B — ארוחת בוקר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2990" y="3050337"/>
            <a:ext cx="754380" cy="304699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b="1">
                <a:solidFill>
                  <a:srgbClr val="143A5C"/>
                </a:solidFill>
                <a:latin typeface="Arial"/>
              </a:rPr>
              <a:t>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7400" y="3050337"/>
            <a:ext cx="891540" cy="304699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b="1">
                <a:solidFill>
                  <a:srgbClr val="143A5C"/>
                </a:solidFill>
                <a:latin typeface="Arial"/>
              </a:rPr>
              <a:t>10%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20390" y="3050337"/>
            <a:ext cx="754380" cy="304699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b="1">
                <a:solidFill>
                  <a:srgbClr val="143A5C"/>
                </a:solidFill>
                <a:latin typeface="Arial"/>
              </a:rPr>
              <a:t>35%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6190" y="4414160"/>
            <a:ext cx="514350" cy="258532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500" b="1">
                <a:solidFill>
                  <a:srgbClr val="526173"/>
                </a:solidFill>
                <a:latin typeface="Arial"/>
              </a:rPr>
              <a:t>50%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5830" y="3515009"/>
            <a:ext cx="994410" cy="177741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975">
                <a:solidFill>
                  <a:srgbClr val="2677BF"/>
                </a:solidFill>
                <a:latin typeface="Arial"/>
              </a:rPr>
              <a:t>רק שמח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85950" y="3485820"/>
            <a:ext cx="1062990" cy="304699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900">
                <a:solidFill>
                  <a:srgbClr val="143A5C"/>
                </a:solidFill>
                <a:latin typeface="Arial"/>
              </a:rPr>
              <a:t>גם שמח</a:t>
            </a:r>
          </a:p>
          <a:p>
            <a:pPr algn="ctr"/>
            <a:r>
              <a:rPr sz="900">
                <a:solidFill>
                  <a:srgbClr val="143A5C"/>
                </a:solidFill>
                <a:latin typeface="Arial"/>
              </a:rPr>
              <a:t>וגם אוכל בוקר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83229" y="3515009"/>
            <a:ext cx="994410" cy="177741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975">
                <a:solidFill>
                  <a:srgbClr val="EC9236"/>
                </a:solidFill>
                <a:latin typeface="Arial"/>
              </a:rPr>
              <a:t>רק בוקר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74620" y="4724359"/>
            <a:ext cx="1508760" cy="166199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900">
                <a:solidFill>
                  <a:srgbClr val="526173"/>
                </a:solidFill>
                <a:latin typeface="Arial"/>
              </a:rPr>
              <a:t>לא זה ולא זה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" y="5762426"/>
            <a:ext cx="274320" cy="120033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l"/>
            <a:r>
              <a:rPr sz="600">
                <a:solidFill>
                  <a:srgbClr val="526173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Rounded Rectangle 2"/>
          <p:cNvSpPr/>
          <p:nvPr/>
        </p:nvSpPr>
        <p:spPr>
          <a:xfrm>
            <a:off x="377190" y="1028700"/>
            <a:ext cx="8401050" cy="397764"/>
          </a:xfrm>
          <a:prstGeom prst="roundRect">
            <a:avLst/>
          </a:prstGeom>
          <a:solidFill>
            <a:srgbClr val="143A5C"/>
          </a:solidFill>
          <a:ln w="17780">
            <a:solidFill>
              <a:srgbClr val="14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b="1">
                <a:solidFill>
                  <a:srgbClr val="FFFFFF"/>
                </a:solidFill>
                <a:latin typeface="Arial"/>
              </a:rPr>
              <a:t>הנוסחאות שמאחורי הדיאגרמה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060" y="1514815"/>
            <a:ext cx="8161020" cy="166199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900">
                <a:solidFill>
                  <a:srgbClr val="526173"/>
                </a:solidFill>
                <a:latin typeface="Arial"/>
              </a:rPr>
              <a:t>כאן רואים במפורש איחוד, חיתוך, משלים והפרש מאורעות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63590" y="1645920"/>
            <a:ext cx="2708910" cy="356616"/>
          </a:xfrm>
          <a:prstGeom prst="roundRect">
            <a:avLst/>
          </a:prstGeom>
          <a:solidFill>
            <a:srgbClr val="2677BF"/>
          </a:solidFill>
          <a:ln w="17780">
            <a:solidFill>
              <a:srgbClr val="267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275" b="1">
                <a:solidFill>
                  <a:srgbClr val="FFFFFF"/>
                </a:solidFill>
                <a:latin typeface="Arial"/>
              </a:rPr>
              <a:t>1. איחוד — לפחות אחד</a:t>
            </a:r>
          </a:p>
        </p:txBody>
      </p:sp>
      <p:pic>
        <p:nvPicPr>
          <p:cNvPr id="6" name="Picture 5" descr="union_de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890" y="2125980"/>
            <a:ext cx="3429000" cy="3086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92624" y="2531973"/>
            <a:ext cx="3154680" cy="189283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050">
                <a:solidFill>
                  <a:srgbClr val="143A5C"/>
                </a:solidFill>
                <a:latin typeface="Arial"/>
              </a:rPr>
              <a:t>משמעות: שמח או אוכל ארוחת בוקר או שניהם.</a:t>
            </a:r>
          </a:p>
        </p:txBody>
      </p:sp>
      <p:pic>
        <p:nvPicPr>
          <p:cNvPr id="8" name="Picture 7" descr="union_cal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890" y="2832354"/>
            <a:ext cx="3429000" cy="30861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863590" y="3408426"/>
            <a:ext cx="2708910" cy="356616"/>
          </a:xfrm>
          <a:prstGeom prst="roundRect">
            <a:avLst/>
          </a:prstGeom>
          <a:solidFill>
            <a:srgbClr val="22A29F"/>
          </a:solidFill>
          <a:ln w="17780">
            <a:solidFill>
              <a:srgbClr val="22A29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275" b="1">
                <a:solidFill>
                  <a:srgbClr val="FFFFFF"/>
                </a:solidFill>
                <a:latin typeface="Arial"/>
              </a:rPr>
              <a:t>2. הפרש מאורעות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72050" y="3900143"/>
            <a:ext cx="3291840" cy="189283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050">
                <a:solidFill>
                  <a:srgbClr val="143A5C"/>
                </a:solidFill>
                <a:latin typeface="Arial"/>
              </a:rPr>
              <a:t>״שמח אבל לא אוכל בוקר״ הוא הפרש מאורעות:</a:t>
            </a:r>
          </a:p>
        </p:txBody>
      </p:sp>
      <p:pic>
        <p:nvPicPr>
          <p:cNvPr id="11" name="Picture 10" descr="diff_de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4980" y="4203954"/>
            <a:ext cx="2194560" cy="294894"/>
          </a:xfrm>
          <a:prstGeom prst="rect">
            <a:avLst/>
          </a:prstGeom>
        </p:spPr>
      </p:pic>
      <p:pic>
        <p:nvPicPr>
          <p:cNvPr id="12" name="Picture 11" descr="diff_cal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150" y="4601718"/>
            <a:ext cx="3840480" cy="29489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82930" y="1645920"/>
            <a:ext cx="3771900" cy="356616"/>
          </a:xfrm>
          <a:prstGeom prst="roundRect">
            <a:avLst/>
          </a:prstGeom>
          <a:solidFill>
            <a:srgbClr val="EC9236"/>
          </a:solidFill>
          <a:ln w="17780">
            <a:solidFill>
              <a:srgbClr val="EC9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275" b="1">
                <a:solidFill>
                  <a:srgbClr val="FFFFFF"/>
                </a:solidFill>
                <a:latin typeface="Arial"/>
              </a:rPr>
              <a:t>3. בדיוק אחד מן המאורעות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0090" y="2127351"/>
            <a:ext cx="3497580" cy="189283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050">
                <a:solidFill>
                  <a:srgbClr val="143A5C"/>
                </a:solidFill>
                <a:latin typeface="Arial"/>
              </a:rPr>
              <a:t>זהו איחוד של שני הפרשים זרים:</a:t>
            </a:r>
          </a:p>
        </p:txBody>
      </p:sp>
      <p:pic>
        <p:nvPicPr>
          <p:cNvPr id="15" name="Picture 14" descr="exact_de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1" y="2400300"/>
            <a:ext cx="2811779" cy="308610"/>
          </a:xfrm>
          <a:prstGeom prst="rect">
            <a:avLst/>
          </a:prstGeom>
        </p:spPr>
      </p:pic>
      <p:pic>
        <p:nvPicPr>
          <p:cNvPr id="16" name="Picture 15" descr="b_di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1600" y="2832354"/>
            <a:ext cx="2194560" cy="294894"/>
          </a:xfrm>
          <a:prstGeom prst="rect">
            <a:avLst/>
          </a:prstGeom>
        </p:spPr>
      </p:pic>
      <p:pic>
        <p:nvPicPr>
          <p:cNvPr id="17" name="Picture 16" descr="b_diff_cal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3202686"/>
            <a:ext cx="2880360" cy="29489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0090" y="3674917"/>
            <a:ext cx="3497580" cy="200824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125" b="1">
                <a:solidFill>
                  <a:srgbClr val="143A5C"/>
                </a:solidFill>
                <a:latin typeface="Arial"/>
              </a:rPr>
              <a:t>לכן:</a:t>
            </a:r>
          </a:p>
        </p:txBody>
      </p:sp>
      <p:pic>
        <p:nvPicPr>
          <p:cNvPr id="19" name="Picture 18" descr="exact_cal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090" y="3929634"/>
            <a:ext cx="3497580" cy="29489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7160" y="5762426"/>
            <a:ext cx="274320" cy="120033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l"/>
            <a:r>
              <a:rPr sz="600">
                <a:solidFill>
                  <a:srgbClr val="526173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77190" y="1028700"/>
            <a:ext cx="8401050" cy="397764"/>
          </a:xfrm>
          <a:prstGeom prst="roundRect">
            <a:avLst/>
          </a:prstGeom>
          <a:solidFill>
            <a:srgbClr val="143A5C"/>
          </a:solidFill>
          <a:ln w="17780">
            <a:solidFill>
              <a:srgbClr val="14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lang="he-IL" b="1" dirty="0">
                <a:solidFill>
                  <a:srgbClr val="FFFFFF"/>
                </a:solidFill>
                <a:latin typeface="Arial"/>
              </a:rPr>
              <a:t>סיכום הפתרון</a:t>
            </a:r>
            <a:endParaRPr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" y="1514815"/>
            <a:ext cx="8161020" cy="166199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900">
                <a:solidFill>
                  <a:srgbClr val="526173"/>
                </a:solidFill>
                <a:latin typeface="Arial"/>
              </a:rPr>
              <a:t>כל סעיף מחובר לאזור אחר בדיאגרמת ון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645920"/>
            <a:ext cx="2125980" cy="356616"/>
          </a:xfrm>
          <a:prstGeom prst="roundRect">
            <a:avLst/>
          </a:prstGeom>
          <a:solidFill>
            <a:srgbClr val="2677BF"/>
          </a:solidFill>
          <a:ln w="17780">
            <a:solidFill>
              <a:srgbClr val="267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275" b="1">
                <a:solidFill>
                  <a:srgbClr val="FFFFFF"/>
                </a:solidFill>
                <a:latin typeface="Arial"/>
              </a:rPr>
              <a:t>א. לפחות אחד</a:t>
            </a:r>
          </a:p>
        </p:txBody>
      </p:sp>
      <p:pic>
        <p:nvPicPr>
          <p:cNvPr id="6" name="Picture 5" descr="union_cal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303" y="2125980"/>
            <a:ext cx="2531617" cy="24238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554980" y="2489454"/>
            <a:ext cx="2708910" cy="308610"/>
          </a:xfrm>
          <a:prstGeom prst="roundRect">
            <a:avLst/>
          </a:prstGeom>
          <a:solidFill>
            <a:srgbClr val="E7F4FE"/>
          </a:solidFill>
          <a:ln w="17780">
            <a:solidFill>
              <a:srgbClr val="267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425" b="1">
                <a:solidFill>
                  <a:srgbClr val="2677BF"/>
                </a:solidFill>
                <a:latin typeface="Arial"/>
              </a:rPr>
              <a:t>תשובה: 50%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31870" y="1645920"/>
            <a:ext cx="2125980" cy="356616"/>
          </a:xfrm>
          <a:prstGeom prst="roundRect">
            <a:avLst/>
          </a:prstGeom>
          <a:solidFill>
            <a:srgbClr val="EC9236"/>
          </a:solidFill>
          <a:ln w="17780">
            <a:solidFill>
              <a:srgbClr val="EC9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275" b="1">
                <a:solidFill>
                  <a:srgbClr val="FFFFFF"/>
                </a:solidFill>
                <a:latin typeface="Arial"/>
              </a:rPr>
              <a:t>ב. בדיוק אחד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63290" y="2147925"/>
            <a:ext cx="2263140" cy="189283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ctr"/>
            <a:r>
              <a:rPr sz="1050">
                <a:solidFill>
                  <a:srgbClr val="143A5C"/>
                </a:solidFill>
                <a:latin typeface="Arial"/>
              </a:rPr>
              <a:t>רק שמח ועוד רק ארוחת בוקר</a:t>
            </a:r>
          </a:p>
        </p:txBody>
      </p:sp>
      <p:pic>
        <p:nvPicPr>
          <p:cNvPr id="10" name="Picture 9" descr="exact_cal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229" y="2448306"/>
            <a:ext cx="3154680" cy="29489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737610" y="2798064"/>
            <a:ext cx="1748790" cy="308610"/>
          </a:xfrm>
          <a:prstGeom prst="roundRect">
            <a:avLst/>
          </a:prstGeom>
          <a:solidFill>
            <a:srgbClr val="FFF4E5"/>
          </a:solidFill>
          <a:ln w="17780">
            <a:solidFill>
              <a:srgbClr val="EC92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425" b="1">
                <a:solidFill>
                  <a:srgbClr val="EC9236"/>
                </a:solidFill>
                <a:latin typeface="Arial"/>
              </a:rPr>
              <a:t>תשובה: 40%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7250" y="1645920"/>
            <a:ext cx="2125980" cy="356616"/>
          </a:xfrm>
          <a:prstGeom prst="roundRect">
            <a:avLst/>
          </a:prstGeom>
          <a:solidFill>
            <a:srgbClr val="22A29F"/>
          </a:solidFill>
          <a:ln w="17780">
            <a:solidFill>
              <a:srgbClr val="22A29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275" b="1">
                <a:solidFill>
                  <a:srgbClr val="FFFFFF"/>
                </a:solidFill>
                <a:latin typeface="Arial"/>
              </a:rPr>
              <a:t>ג. שמח ולא אוכל בוקר</a:t>
            </a:r>
          </a:p>
        </p:txBody>
      </p:sp>
      <p:pic>
        <p:nvPicPr>
          <p:cNvPr id="13" name="Picture 12" descr="diff_cal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90" y="2125980"/>
            <a:ext cx="3017520" cy="29489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1062990" y="2489454"/>
            <a:ext cx="1748790" cy="308610"/>
          </a:xfrm>
          <a:prstGeom prst="roundRect">
            <a:avLst/>
          </a:prstGeom>
          <a:solidFill>
            <a:srgbClr val="E6F7EF"/>
          </a:solidFill>
          <a:ln w="17780">
            <a:solidFill>
              <a:srgbClr val="22A29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425" b="1">
                <a:solidFill>
                  <a:srgbClr val="22A29F"/>
                </a:solidFill>
                <a:latin typeface="Arial"/>
              </a:rPr>
              <a:t>תשובה: 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697" y="3855770"/>
            <a:ext cx="7989570" cy="1060924"/>
          </a:xfrm>
          <a:prstGeom prst="roundRect">
            <a:avLst/>
          </a:prstGeom>
          <a:solidFill>
            <a:srgbClr val="143A5C"/>
          </a:solidFill>
          <a:ln w="17780">
            <a:solidFill>
              <a:srgbClr val="14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4290" tIns="13716" rIns="34290" bIns="13716" rtlCol="0" anchor="ctr"/>
          <a:lstStyle/>
          <a:p>
            <a:pPr algn="ctr"/>
            <a:r>
              <a:rPr sz="1200" b="1" dirty="0" err="1">
                <a:solidFill>
                  <a:srgbClr val="FFFFFF"/>
                </a:solidFill>
                <a:latin typeface="Arial"/>
              </a:rPr>
              <a:t>דיאגרמת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ון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אינה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רק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ציור</a:t>
            </a:r>
            <a:endParaRPr lang="he-IL" sz="1200" b="1" dirty="0">
              <a:solidFill>
                <a:srgbClr val="FFFFFF"/>
              </a:solidFill>
              <a:latin typeface="Arial"/>
            </a:endParaRPr>
          </a:p>
          <a:p>
            <a:pPr algn="ctr"/>
            <a:r>
              <a:rPr sz="1200" b="1" dirty="0" err="1">
                <a:solidFill>
                  <a:srgbClr val="FFFFFF"/>
                </a:solidFill>
                <a:latin typeface="Arial"/>
              </a:rPr>
              <a:t>היא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דרך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לראות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איחוד</a:t>
            </a:r>
            <a:r>
              <a:rPr lang="he-IL" sz="1200" b="1" dirty="0">
                <a:solidFill>
                  <a:srgbClr val="FFFFFF"/>
                </a:solidFill>
                <a:latin typeface="Arial"/>
              </a:rPr>
              <a:t>, חיתוך,</a:t>
            </a:r>
          </a:p>
          <a:p>
            <a:pPr algn="ctr"/>
            <a:r>
              <a:rPr sz="1200" b="1" dirty="0" err="1">
                <a:solidFill>
                  <a:srgbClr val="FFFFFF"/>
                </a:solidFill>
                <a:latin typeface="Arial"/>
              </a:rPr>
              <a:t>משלים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והפרש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מאורעות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בבת</a:t>
            </a:r>
            <a:r>
              <a:rPr sz="12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Arial"/>
              </a:rPr>
              <a:t>אחת</a:t>
            </a:r>
            <a:endParaRPr sz="12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160" y="5762426"/>
            <a:ext cx="274320" cy="120033"/>
          </a:xfrm>
          <a:prstGeom prst="rect">
            <a:avLst/>
          </a:prstGeom>
          <a:noFill/>
        </p:spPr>
        <p:txBody>
          <a:bodyPr wrap="square" lIns="34290" tIns="13716" rIns="34290" bIns="13716" anchor="ctr">
            <a:spAutoFit/>
          </a:bodyPr>
          <a:lstStyle/>
          <a:p>
            <a:pPr algn="l"/>
            <a:r>
              <a:rPr sz="600">
                <a:solidFill>
                  <a:srgbClr val="526173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7FB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Rounded Rectangle 2"/>
          <p:cNvSpPr/>
          <p:nvPr/>
        </p:nvSpPr>
        <p:spPr>
          <a:xfrm>
            <a:off x="514350" y="1303020"/>
            <a:ext cx="8126730" cy="651510"/>
          </a:xfrm>
          <a:prstGeom prst="roundRect">
            <a:avLst/>
          </a:prstGeom>
          <a:solidFill>
            <a:srgbClr val="153B5C"/>
          </a:solidFill>
          <a:ln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4" name="TextBox 3"/>
          <p:cNvSpPr txBox="1"/>
          <p:nvPr/>
        </p:nvSpPr>
        <p:spPr>
          <a:xfrm>
            <a:off x="685800" y="1394849"/>
            <a:ext cx="7783830" cy="39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50" b="1">
                <a:solidFill>
                  <a:srgbClr val="FFFFFF"/>
                </a:solidFill>
                <a:latin typeface="Arial"/>
              </a:rPr>
              <a:t>קרדיט לחומרי הלימוד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01693"/>
            <a:ext cx="7509510" cy="3000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>
                <a:solidFill>
                  <a:srgbClr val="4B5563"/>
                </a:solidFill>
                <a:latin typeface="Arial"/>
              </a:rPr>
              <a:t>חלק מן הרעיונות והמקורות בהרצאות מבוססים על החומרים הבאים: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0" y="2914650"/>
            <a:ext cx="3017520" cy="994410"/>
          </a:xfrm>
          <a:prstGeom prst="roundRect">
            <a:avLst/>
          </a:prstGeom>
          <a:solidFill>
            <a:srgbClr val="FFFFFF"/>
          </a:solidFill>
          <a:ln>
            <a:solidFill>
              <a:srgbClr val="B4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7" name="Rectangle 6"/>
          <p:cNvSpPr/>
          <p:nvPr/>
        </p:nvSpPr>
        <p:spPr>
          <a:xfrm>
            <a:off x="7735824" y="2996946"/>
            <a:ext cx="41148" cy="829818"/>
          </a:xfrm>
          <a:prstGeom prst="rect">
            <a:avLst/>
          </a:prstGeom>
          <a:solidFill>
            <a:srgbClr val="3FA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8" name="TextBox 7"/>
          <p:cNvSpPr txBox="1"/>
          <p:nvPr/>
        </p:nvSpPr>
        <p:spPr>
          <a:xfrm>
            <a:off x="5006340" y="3042358"/>
            <a:ext cx="2606040" cy="3000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153B5C"/>
                </a:solidFill>
                <a:latin typeface="Arial"/>
              </a:rPr>
              <a:t>חומרי מט״ח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6340" y="3453671"/>
            <a:ext cx="2606040" cy="3347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75" b="1" dirty="0" err="1">
                <a:solidFill>
                  <a:srgbClr val="4B5563"/>
                </a:solidFill>
                <a:latin typeface="Arial"/>
              </a:rPr>
              <a:t>האתגר</a:t>
            </a:r>
            <a:r>
              <a:rPr lang="he-IL" sz="1575" b="1" dirty="0">
                <a:solidFill>
                  <a:srgbClr val="4B5563"/>
                </a:solidFill>
                <a:latin typeface="Arial"/>
              </a:rPr>
              <a:t> 5</a:t>
            </a:r>
            <a:endParaRPr sz="1575" b="1" dirty="0">
              <a:solidFill>
                <a:srgbClr val="4B5563"/>
              </a:solidFill>
              <a:latin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37310" y="2914650"/>
            <a:ext cx="3017520" cy="994410"/>
          </a:xfrm>
          <a:prstGeom prst="roundRect">
            <a:avLst/>
          </a:prstGeom>
          <a:solidFill>
            <a:srgbClr val="FFFFFF"/>
          </a:solidFill>
          <a:ln>
            <a:solidFill>
              <a:srgbClr val="B4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1" name="Rectangle 10"/>
          <p:cNvSpPr/>
          <p:nvPr/>
        </p:nvSpPr>
        <p:spPr>
          <a:xfrm>
            <a:off x="4272534" y="2996946"/>
            <a:ext cx="41148" cy="829818"/>
          </a:xfrm>
          <a:prstGeom prst="rect">
            <a:avLst/>
          </a:prstGeom>
          <a:solidFill>
            <a:srgbClr val="F2A6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2" name="TextBox 11"/>
          <p:cNvSpPr txBox="1"/>
          <p:nvPr/>
        </p:nvSpPr>
        <p:spPr>
          <a:xfrm>
            <a:off x="1543050" y="3042358"/>
            <a:ext cx="2606040" cy="3000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1">
                <a:solidFill>
                  <a:srgbClr val="153B5C"/>
                </a:solidFill>
                <a:latin typeface="Arial"/>
              </a:rPr>
              <a:t>האוניברסיטה הפתוחה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3050" y="3453671"/>
            <a:ext cx="2606040" cy="3347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75" b="1">
                <a:solidFill>
                  <a:srgbClr val="4B5563"/>
                </a:solidFill>
                <a:latin typeface="Arial"/>
              </a:rPr>
              <a:t>סטטיסטיקה למדעי החברה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65860" y="4663440"/>
            <a:ext cx="6858000" cy="582930"/>
          </a:xfrm>
          <a:prstGeom prst="roundRect">
            <a:avLst/>
          </a:prstGeom>
          <a:solidFill>
            <a:srgbClr val="E7F7F2"/>
          </a:solidFill>
          <a:ln>
            <a:solidFill>
              <a:srgbClr val="3FA7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5" name="TextBox 14"/>
          <p:cNvSpPr txBox="1"/>
          <p:nvPr/>
        </p:nvSpPr>
        <p:spPr>
          <a:xfrm>
            <a:off x="1371600" y="4768065"/>
            <a:ext cx="6446520" cy="34624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he-IL" sz="1650" b="1" dirty="0">
                <a:solidFill>
                  <a:srgbClr val="153B5C"/>
                </a:solidFill>
                <a:latin typeface="Arial"/>
              </a:rPr>
              <a:t>ליקט ,ערך ופתר : משה פרץ</a:t>
            </a:r>
            <a:endParaRPr sz="1650" b="1" dirty="0">
              <a:solidFill>
                <a:srgbClr val="153B5C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13578</TotalTime>
  <Words>1890</Words>
  <Application>Microsoft Office PowerPoint</Application>
  <PresentationFormat>‫הצגה על המסך (4:3)</PresentationFormat>
  <Paragraphs>469</Paragraphs>
  <Slides>82</Slides>
  <Notes>18</Notes>
  <HiddenSlides>0</HiddenSlides>
  <MMClips>0</MMClips>
  <ScaleCrop>false</ScaleCrop>
  <HeadingPairs>
    <vt:vector size="8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82</vt:i4>
      </vt:variant>
    </vt:vector>
  </HeadingPairs>
  <TitlesOfParts>
    <vt:vector size="87" baseType="lpstr">
      <vt:lpstr>Arial</vt:lpstr>
      <vt:lpstr>Calibri</vt:lpstr>
      <vt:lpstr>Wingdings</vt:lpstr>
      <vt:lpstr>ערכת נושא Office</vt:lpstr>
      <vt:lpstr>Equation</vt:lpstr>
      <vt:lpstr>תורת ההסתברות</vt:lpstr>
      <vt:lpstr>תורת ההסתברות</vt:lpstr>
      <vt:lpstr>תורת ההסתברות</vt:lpstr>
      <vt:lpstr>תורת ההסתברות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תורת ההסתברות</vt:lpstr>
      <vt:lpstr>פונקציית הסתברות אחידה</vt:lpstr>
      <vt:lpstr>תורת ההסתברות</vt:lpstr>
      <vt:lpstr>תורת ההסתברות</vt:lpstr>
      <vt:lpstr>דיאגרמת וון</vt:lpstr>
      <vt:lpstr>דיאגרמת וון</vt:lpstr>
      <vt:lpstr>מאורעות משלימים</vt:lpstr>
      <vt:lpstr>מאורעות משלימים</vt:lpstr>
      <vt:lpstr>מאורעות משלימים</vt:lpstr>
      <vt:lpstr>מאורעות משלימים</vt:lpstr>
      <vt:lpstr>מצגת של PowerPoint‏</vt:lpstr>
      <vt:lpstr>חיתוך מאורעות</vt:lpstr>
      <vt:lpstr>חיתוך מאורעות</vt:lpstr>
      <vt:lpstr>חיתוך מאורעות</vt:lpstr>
      <vt:lpstr>מאורעות זרים</vt:lpstr>
      <vt:lpstr>הפרש מאורעות</vt:lpstr>
      <vt:lpstr>הפרש מאורעות</vt:lpstr>
      <vt:lpstr>הפרש מאורעות</vt:lpstr>
      <vt:lpstr>הפרש מאורעות</vt:lpstr>
      <vt:lpstr>הפרש מאורעות</vt:lpstr>
      <vt:lpstr>הפרש בין מאורעות | דוגמא</vt:lpstr>
      <vt:lpstr>הפרש בין מאורעות | פתרון</vt:lpstr>
      <vt:lpstr>הפרש בין מאורעות | פתרון</vt:lpstr>
      <vt:lpstr>הפרש בין מאורעות | פתרון</vt:lpstr>
      <vt:lpstr>הפרש בין מאורעות | פתרון</vt:lpstr>
      <vt:lpstr>הפרש בין מאורעות | פתרון</vt:lpstr>
      <vt:lpstr>הפרש בין מאורעות | פתרון</vt:lpstr>
      <vt:lpstr>הפרש בין מאורעות | פתרון</vt:lpstr>
      <vt:lpstr>הפרש בין מאורעות | פתרון</vt:lpstr>
      <vt:lpstr>איחוד מאורעות</vt:lpstr>
      <vt:lpstr>איחוד מאורעות</vt:lpstr>
      <vt:lpstr>להלן נתוני כיתה בת 7 תלמידים:</vt:lpstr>
      <vt:lpstr>המשך הדוגמא:</vt:lpstr>
      <vt:lpstr>איחוד מאורעות</vt:lpstr>
      <vt:lpstr>איחוד מאורעות</vt:lpstr>
      <vt:lpstr>איחוד מאורעות</vt:lpstr>
      <vt:lpstr>איחוד מאורעות</vt:lpstr>
      <vt:lpstr>איחוד מאורעות</vt:lpstr>
      <vt:lpstr>איחוד מאורעות</vt:lpstr>
      <vt:lpstr>איחוד מאורעות</vt:lpstr>
      <vt:lpstr>איחוד מאורעות</vt:lpstr>
      <vt:lpstr>ההסתברות של איחוד מאורעות זרים</vt:lpstr>
      <vt:lpstr>הכללת הנוסחה של איחוד מאורעות</vt:lpstr>
      <vt:lpstr>ביצענו 3 פעולות בין מאורעות</vt:lpstr>
      <vt:lpstr>ניעזר בטבלה מהשיעור הקודם לחישוב ההסתברויות</vt:lpstr>
      <vt:lpstr>שאלה על איחוד וחיתוך מאורעות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תורת ההסתברות</dc:title>
  <dc:creator>Moshe</dc:creator>
  <cp:lastModifiedBy>Admin</cp:lastModifiedBy>
  <cp:revision>65</cp:revision>
  <dcterms:created xsi:type="dcterms:W3CDTF">2018-04-28T04:10:43Z</dcterms:created>
  <dcterms:modified xsi:type="dcterms:W3CDTF">2026-09-22T16:57:24Z</dcterms:modified>
</cp:coreProperties>
</file>